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702" r:id="rId3"/>
  </p:sldMasterIdLst>
  <p:notesMasterIdLst>
    <p:notesMasterId r:id="rId14"/>
  </p:notesMasterIdLst>
  <p:sldIdLst>
    <p:sldId id="256" r:id="rId4"/>
    <p:sldId id="257" r:id="rId5"/>
    <p:sldId id="258" r:id="rId6"/>
    <p:sldId id="263" r:id="rId7"/>
    <p:sldId id="260" r:id="rId8"/>
    <p:sldId id="261" r:id="rId9"/>
    <p:sldId id="262" r:id="rId10"/>
    <p:sldId id="259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E1C8E-333D-42CE-AD57-76164D5A562A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A2B4B-2975-47B7-8A41-7DDB75FE3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106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53E62-E907-40E3-B63E-28C56DABCCB1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DD4F-4C42-48E9-A7AA-543CD7DAD391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705FB-0B3D-4831-8893-A06474B7BAEF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№312 Виленкин Н.Я. Математика-5, 2006 год издания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83B33-B99D-463E-B5DB-3D36DF8070DB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 308 Виленкин Н.Я  Математика – 5, 2006 год издания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6C730-4B17-456E-919D-5DA16256EA9C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№311, </a:t>
            </a:r>
            <a:r>
              <a:rPr lang="ru-RU" dirty="0" err="1"/>
              <a:t>Виленкин</a:t>
            </a:r>
            <a:r>
              <a:rPr lang="ru-RU" dirty="0"/>
              <a:t> Н.Я. Математика-5, 2006 год выпуска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6C730-4B17-456E-919D-5DA16256EA9C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№311, Виленкин Н.Я. Математика-5, 2006 год выпуска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ABF48-B438-4D69-9AC8-182C5E3C0361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№313 Виленкин Н.Я. Математика-5, 2006 год издания (продолжение задачи)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06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4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92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079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568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88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208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821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921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144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0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813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477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90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587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778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845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25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148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346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29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92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968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384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259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931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457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6762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597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9677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5583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6454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2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05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58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1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85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8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55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83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5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584" y="40466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Числовые и буквенные выражения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484784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обучения: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5.2.1.1 Преобразовывать буквенные выражения, используя свойства сложения и умножения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5.2.1.2 Находить значения буквенного выражения по заданным значениям букв.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717032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 преобразование буквенных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Умеет находить их значение.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5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692696"/>
          <a:ext cx="6192688" cy="1520053"/>
        </p:xfrm>
        <a:graphic>
          <a:graphicData uri="http://schemas.openxmlformats.org/drawingml/2006/table">
            <a:tbl>
              <a:tblPr/>
              <a:tblGrid>
                <a:gridCol w="1619150"/>
                <a:gridCol w="1865705"/>
                <a:gridCol w="2707833"/>
              </a:tblGrid>
              <a:tr h="1087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Хочу узнать на следующем уроке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78796"/>
            <a:ext cx="205172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21297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§5,  № 67,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68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четные   или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придумать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интересную задачу, решаемую с помощью числового выражения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7705725" cy="3097213"/>
          </a:xfrm>
          <a:prstGeom prst="wedgeRoundRectCallout">
            <a:avLst>
              <a:gd name="adj1" fmla="val 45981"/>
              <a:gd name="adj2" fmla="val 65685"/>
              <a:gd name="adj3" fmla="val 16667"/>
            </a:avLst>
          </a:prstGeom>
          <a:solidFill>
            <a:srgbClr val="FFD1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Числовые выражения 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41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1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41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2</a:t>
            </a:r>
            <a:endParaRPr lang="ru-RU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08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807667"/>
            <a:ext cx="2725737" cy="4149725"/>
          </a:xfrm>
          <a:prstGeom prst="rect">
            <a:avLst/>
          </a:prstGeom>
          <a:noFill/>
        </p:spPr>
      </p:pic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79388" y="981075"/>
            <a:ext cx="6950075" cy="3240088"/>
          </a:xfrm>
          <a:prstGeom prst="wedgeRoundRectCallout">
            <a:avLst>
              <a:gd name="adj1" fmla="val 56875"/>
              <a:gd name="adj2" fmla="val 36185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Georgia" pitchFamily="18" charset="0"/>
              </a:rPr>
              <a:t>Буквенные выражения – это выражения, составленные из чисел, букв, знаков математических действий и скобок.</a:t>
            </a:r>
          </a:p>
        </p:txBody>
      </p:sp>
      <p:sp>
        <p:nvSpPr>
          <p:cNvPr id="4710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1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471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2</a:t>
            </a:r>
            <a:endParaRPr lang="ru-RU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1844675"/>
            <a:ext cx="2725737" cy="4149725"/>
          </a:xfrm>
          <a:prstGeom prst="rect">
            <a:avLst/>
          </a:prstGeom>
          <a:noFill/>
        </p:spPr>
      </p:pic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516688" y="260350"/>
            <a:ext cx="2125662" cy="647700"/>
          </a:xfrm>
          <a:prstGeom prst="wedgeRoundRectCallout">
            <a:avLst>
              <a:gd name="adj1" fmla="val 38273"/>
              <a:gd name="adj2" fmla="val 176718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Задача:</a:t>
            </a:r>
            <a:endParaRPr lang="ru-RU" sz="4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6481763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Найдите периметр треугольника АВС, если АВ =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13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см, ВС = с см,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АС = </a:t>
            </a:r>
            <a:r>
              <a:rPr lang="en-US" sz="2400" b="1" i="1">
                <a:solidFill>
                  <a:srgbClr val="000000"/>
                </a:solidFill>
                <a:latin typeface="Georgia" pitchFamily="18" charset="0"/>
              </a:rPr>
              <a:t>d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см.Составьте выражение и найдите его значение при: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7677" name="Group 29"/>
          <p:cNvGraphicFramePr>
            <a:graphicFrameLocks noGrp="1"/>
          </p:cNvGraphicFramePr>
          <p:nvPr>
            <p:ph sz="half" idx="2"/>
          </p:nvPr>
        </p:nvGraphicFramePr>
        <p:xfrm>
          <a:off x="539750" y="2060575"/>
          <a:ext cx="6119813" cy="1296988"/>
        </p:xfrm>
        <a:graphic>
          <a:graphicData uri="http://schemas.openxmlformats.org/drawingml/2006/table">
            <a:tbl>
              <a:tblPr/>
              <a:tblGrid>
                <a:gridCol w="3060700"/>
                <a:gridCol w="3059113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Georgia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Georgia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 = 10 и 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=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 = 5 и 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=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2268538" y="6092825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 + с + 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82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4388" y="6237288"/>
            <a:ext cx="1619250" cy="360362"/>
          </a:xfrm>
          <a:prstGeom prst="actionButtonBlank">
            <a:avLst/>
          </a:prstGeom>
          <a:gradFill rotWithShape="1">
            <a:gsLst>
              <a:gs pos="0">
                <a:srgbClr val="0000FF">
                  <a:alpha val="99001"/>
                </a:srgbClr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>
                  <a:alpha val="99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Проверка(2)</a:t>
            </a: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0" y="1484313"/>
            <a:ext cx="2303463" cy="1704975"/>
          </a:xfrm>
          <a:prstGeom prst="irregularSeal1">
            <a:avLst/>
          </a:prstGeom>
          <a:solidFill>
            <a:srgbClr val="FFEB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>
                <a:solidFill>
                  <a:srgbClr val="800000"/>
                </a:solidFill>
                <a:latin typeface="Times New Roman" pitchFamily="18" charset="0"/>
              </a:rPr>
              <a:t>31</a:t>
            </a:r>
            <a:endParaRPr lang="ru-RU" sz="5400" b="1" i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4643438" y="1557338"/>
            <a:ext cx="2303462" cy="1704975"/>
          </a:xfrm>
          <a:prstGeom prst="irregularSeal1">
            <a:avLst/>
          </a:prstGeom>
          <a:solidFill>
            <a:srgbClr val="FFEB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>
                <a:solidFill>
                  <a:srgbClr val="800000"/>
                </a:solidFill>
                <a:latin typeface="Times New Roman" pitchFamily="18" charset="0"/>
              </a:rPr>
              <a:t>3</a:t>
            </a:r>
            <a:r>
              <a:rPr lang="ru-RU" sz="5400" b="1" i="1">
                <a:solidFill>
                  <a:srgbClr val="8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7685" name="Freeform 37"/>
          <p:cNvSpPr>
            <a:spLocks/>
          </p:cNvSpPr>
          <p:nvPr/>
        </p:nvSpPr>
        <p:spPr bwMode="auto">
          <a:xfrm>
            <a:off x="1173163" y="3627438"/>
            <a:ext cx="4754562" cy="1981200"/>
          </a:xfrm>
          <a:custGeom>
            <a:avLst/>
            <a:gdLst/>
            <a:ahLst/>
            <a:cxnLst>
              <a:cxn ang="0">
                <a:pos x="2227" y="1248"/>
              </a:cxn>
              <a:cxn ang="0">
                <a:pos x="0" y="921"/>
              </a:cxn>
              <a:cxn ang="0">
                <a:pos x="2995" y="0"/>
              </a:cxn>
              <a:cxn ang="0">
                <a:pos x="2227" y="1248"/>
              </a:cxn>
            </a:cxnLst>
            <a:rect l="0" t="0" r="r" b="b"/>
            <a:pathLst>
              <a:path w="2995" h="1248">
                <a:moveTo>
                  <a:pt x="2227" y="1248"/>
                </a:moveTo>
                <a:lnTo>
                  <a:pt x="0" y="921"/>
                </a:lnTo>
                <a:lnTo>
                  <a:pt x="2995" y="0"/>
                </a:lnTo>
                <a:lnTo>
                  <a:pt x="2227" y="124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684213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5867400" y="34290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716463" y="537368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7689" name="WordArt 41"/>
          <p:cNvSpPr>
            <a:spLocks noChangeArrowheads="1" noChangeShapeType="1" noTextEdit="1"/>
          </p:cNvSpPr>
          <p:nvPr/>
        </p:nvSpPr>
        <p:spPr bwMode="auto">
          <a:xfrm>
            <a:off x="3276600" y="3860800"/>
            <a:ext cx="431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27690" name="WordArt 42"/>
          <p:cNvSpPr>
            <a:spLocks noChangeArrowheads="1" noChangeShapeType="1" noTextEdit="1"/>
          </p:cNvSpPr>
          <p:nvPr/>
        </p:nvSpPr>
        <p:spPr bwMode="auto">
          <a:xfrm>
            <a:off x="5435600" y="4652963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27691" name="WordArt 43"/>
          <p:cNvSpPr>
            <a:spLocks noChangeArrowheads="1" noChangeShapeType="1" noTextEdit="1"/>
          </p:cNvSpPr>
          <p:nvPr/>
        </p:nvSpPr>
        <p:spPr bwMode="auto">
          <a:xfrm>
            <a:off x="2700338" y="5445125"/>
            <a:ext cx="28733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</a:t>
            </a:r>
            <a:endParaRPr lang="ru-RU" sz="3600" b="1" i="1" kern="1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4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4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2"/>
                  </p:tgtEl>
                </p:cond>
              </p:nextCondLst>
            </p:seq>
          </p:childTnLst>
        </p:cTn>
      </p:par>
    </p:tnLst>
    <p:bldLst>
      <p:bldP spid="27653" grpId="0" animBg="1"/>
      <p:bldP spid="27681" grpId="0" animBg="1"/>
      <p:bldP spid="27683" grpId="0" animBg="1"/>
      <p:bldP spid="27684" grpId="0" animBg="1"/>
      <p:bldP spid="27685" grpId="0" animBg="1"/>
      <p:bldP spid="27686" grpId="0"/>
      <p:bldP spid="27687" grpId="0"/>
      <p:bldP spid="27688" grpId="0"/>
      <p:bldP spid="27689" grpId="0" animBg="1"/>
      <p:bldP spid="27690" grpId="0" animBg="1"/>
      <p:bldP spid="276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Freeform 4"/>
          <p:cNvSpPr>
            <a:spLocks/>
          </p:cNvSpPr>
          <p:nvPr/>
        </p:nvSpPr>
        <p:spPr bwMode="auto">
          <a:xfrm>
            <a:off x="7735888" y="457200"/>
            <a:ext cx="4762" cy="64008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913563" y="4572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4000" b="1" i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200900" y="4587875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7634288" y="480377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913563" y="457200"/>
            <a:ext cx="1584325" cy="6291263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7561263" y="4229100"/>
            <a:ext cx="358775" cy="2159000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7561263" y="844550"/>
            <a:ext cx="358775" cy="3816350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8351838" y="744538"/>
            <a:ext cx="0" cy="3816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424863" y="2565400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i="1">
                <a:solidFill>
                  <a:srgbClr val="333399"/>
                </a:solidFill>
                <a:latin typeface="Times New Roman" pitchFamily="18" charset="0"/>
              </a:rPr>
              <a:t>p</a:t>
            </a:r>
            <a:r>
              <a:rPr lang="en-US" sz="4000" b="1" i="1" baseline="30000">
                <a:solidFill>
                  <a:srgbClr val="333399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pic>
        <p:nvPicPr>
          <p:cNvPr id="20512" name="Picture 32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375"/>
            <a:ext cx="2428875" cy="3960813"/>
          </a:xfrm>
          <a:prstGeom prst="rect">
            <a:avLst/>
          </a:prstGeom>
          <a:noFill/>
        </p:spPr>
      </p:pic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323850" y="333375"/>
            <a:ext cx="6408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95288" y="188913"/>
            <a:ext cx="64817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В полдень термометр показывал температуру </a:t>
            </a:r>
            <a:r>
              <a:rPr lang="en-US" sz="2400" b="1" i="1">
                <a:solidFill>
                  <a:srgbClr val="000000"/>
                </a:solidFill>
                <a:latin typeface="Georgia" pitchFamily="18" charset="0"/>
              </a:rPr>
              <a:t>t</a:t>
            </a:r>
            <a:r>
              <a:rPr lang="en-US" sz="2400" b="1" i="1" baseline="30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en-US" sz="2400" b="1" i="1">
                <a:solidFill>
                  <a:srgbClr val="000000"/>
                </a:solidFill>
                <a:latin typeface="Georgia" pitchFamily="18" charset="0"/>
              </a:rPr>
              <a:t>C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, а к полуночи температура опустилась на р</a:t>
            </a:r>
            <a:r>
              <a:rPr lang="ru-RU" sz="2400" b="1" i="1" baseline="30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С. Какую температуру показывал термометр в полночь?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Составьте выражение и найдите его значение: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411413" y="2781300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при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t = 25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, р = 7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516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6497638"/>
            <a:ext cx="1511300" cy="360362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Решение</a:t>
            </a:r>
            <a:r>
              <a:rPr lang="en-US" b="1">
                <a:solidFill>
                  <a:srgbClr val="000000"/>
                </a:solidFill>
              </a:rPr>
              <a:t>(4)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0517" name="WordArt 37"/>
          <p:cNvSpPr>
            <a:spLocks noChangeArrowheads="1" noChangeShapeType="1" noTextEdit="1"/>
          </p:cNvSpPr>
          <p:nvPr/>
        </p:nvSpPr>
        <p:spPr bwMode="auto">
          <a:xfrm>
            <a:off x="3563938" y="3573463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8" name="WordArt 38"/>
          <p:cNvSpPr>
            <a:spLocks noChangeArrowheads="1" noChangeShapeType="1" noTextEdit="1"/>
          </p:cNvSpPr>
          <p:nvPr/>
        </p:nvSpPr>
        <p:spPr bwMode="auto">
          <a:xfrm>
            <a:off x="2411413" y="4365625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9" name="WordArt 39"/>
          <p:cNvSpPr>
            <a:spLocks noChangeArrowheads="1" noChangeShapeType="1" noTextEdit="1"/>
          </p:cNvSpPr>
          <p:nvPr/>
        </p:nvSpPr>
        <p:spPr bwMode="auto">
          <a:xfrm>
            <a:off x="4140200" y="4437063"/>
            <a:ext cx="266541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25 - 7</a:t>
            </a:r>
          </a:p>
        </p:txBody>
      </p:sp>
      <p:sp>
        <p:nvSpPr>
          <p:cNvPr id="20520" name="AutoShape 40"/>
          <p:cNvSpPr>
            <a:spLocks noChangeArrowheads="1"/>
          </p:cNvSpPr>
          <p:nvPr/>
        </p:nvSpPr>
        <p:spPr bwMode="auto">
          <a:xfrm>
            <a:off x="3492500" y="5013325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18</a:t>
            </a:r>
            <a:r>
              <a:rPr lang="en-US" sz="5400" b="1" i="1" baseline="30000">
                <a:solidFill>
                  <a:srgbClr val="333399"/>
                </a:solidFill>
                <a:latin typeface="Times New Roman" pitchFamily="18" charset="0"/>
              </a:rPr>
              <a:t>0</a:t>
            </a:r>
            <a:endParaRPr lang="ru-RU" sz="5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4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92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480"/>
                            </p:stCondLst>
                            <p:childTnLst>
                              <p:par>
                                <p:cTn id="50" presetID="22" presetClass="exit" presetSubtype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48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0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6"/>
                  </p:tgtEl>
                </p:cond>
              </p:nextCondLst>
            </p:seq>
          </p:childTnLst>
        </p:cTn>
      </p:par>
    </p:tnLst>
    <p:bldLst>
      <p:bldP spid="20484" grpId="0" animBg="1"/>
      <p:bldP spid="20497" grpId="0" animBg="1"/>
      <p:bldP spid="20507" grpId="0" animBg="1"/>
      <p:bldP spid="20508" grpId="0" animBg="1"/>
      <p:bldP spid="20509" grpId="0" animBg="1"/>
      <p:bldP spid="20509" grpId="1" animBg="1"/>
      <p:bldP spid="20510" grpId="0" animBg="1"/>
      <p:bldP spid="20511" grpId="0"/>
      <p:bldP spid="20515" grpId="0" animBg="1"/>
      <p:bldP spid="20517" grpId="0" animBg="1"/>
      <p:bldP spid="20518" grpId="0" animBg="1"/>
      <p:bldP spid="20519" grpId="0" animBg="1"/>
      <p:bldP spid="205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575"/>
            <a:ext cx="2428875" cy="3960813"/>
          </a:xfrm>
          <a:prstGeom prst="rect">
            <a:avLst/>
          </a:prstGeom>
          <a:noFill/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50825" y="188913"/>
            <a:ext cx="2089150" cy="576262"/>
          </a:xfrm>
          <a:prstGeom prst="wedgeRoundRectCallout">
            <a:avLst>
              <a:gd name="adj1" fmla="val -19755"/>
              <a:gd name="adj2" fmla="val 34889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993300"/>
                </a:solidFill>
                <a:latin typeface="Georgia" pitchFamily="18" charset="0"/>
              </a:rPr>
              <a:t>Задача: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484438" y="188913"/>
            <a:ext cx="6481762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Точка К лежит на отрезке АВ. Найдите длину отрезка АК, если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АВ = </a:t>
            </a:r>
            <a:r>
              <a:rPr lang="ru-RU" sz="2400" b="1" i="1" dirty="0" err="1">
                <a:solidFill>
                  <a:srgbClr val="000000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 см, КВ = 3 см. Составьте выражение и найдите его значение при </a:t>
            </a:r>
            <a:r>
              <a:rPr lang="ru-RU" sz="2400" b="1" i="1" dirty="0" err="1">
                <a:solidFill>
                  <a:srgbClr val="000000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 =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</a:rPr>
              <a:t>12; 9; 4.</a:t>
            </a:r>
          </a:p>
        </p:txBody>
      </p:sp>
      <p:sp>
        <p:nvSpPr>
          <p:cNvPr id="256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6308725"/>
            <a:ext cx="1511300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Решение(4)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43213" y="2997200"/>
            <a:ext cx="5473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55875" y="2924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027988" y="357346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6372225" y="3357563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227763" y="335756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25613" name="AutoShape 13"/>
          <p:cNvSpPr>
            <a:spLocks/>
          </p:cNvSpPr>
          <p:nvPr/>
        </p:nvSpPr>
        <p:spPr bwMode="auto">
          <a:xfrm rot="5835656">
            <a:off x="5436394" y="153194"/>
            <a:ext cx="420688" cy="5480050"/>
          </a:xfrm>
          <a:prstGeom prst="leftBrace">
            <a:avLst>
              <a:gd name="adj1" fmla="val 10855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5148263" y="2205038"/>
            <a:ext cx="11509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см</a:t>
            </a: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634564" flipV="1">
            <a:off x="7079456" y="3153569"/>
            <a:ext cx="420688" cy="1835150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6659563" y="4292600"/>
            <a:ext cx="11509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см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3276600" y="3573463"/>
            <a:ext cx="16557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- 3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700338" y="4581525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1)  х – 3 = 12 – 3 = </a:t>
            </a:r>
            <a:r>
              <a:rPr lang="en-US" sz="3200" b="1" i="1">
                <a:solidFill>
                  <a:srgbClr val="333399"/>
                </a:solidFill>
                <a:latin typeface="Times New Roman" pitchFamily="18" charset="0"/>
              </a:rPr>
              <a:t>9</a:t>
            </a: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203575" y="5300663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2)  х – 3 = </a:t>
            </a:r>
            <a:r>
              <a:rPr lang="en-US" sz="32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9 – 3 = 6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708400" y="6021388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3)  х – 3 = 4 - 3 = 1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5" grpId="0" animBg="1"/>
      <p:bldP spid="25608" grpId="0" animBg="1"/>
      <p:bldP spid="25609" grpId="0"/>
      <p:bldP spid="25610" grpId="0"/>
      <p:bldP spid="25611" grpId="0" animBg="1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575"/>
            <a:ext cx="2428875" cy="3960813"/>
          </a:xfrm>
          <a:prstGeom prst="rect">
            <a:avLst/>
          </a:prstGeom>
          <a:noFill/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50825" y="188913"/>
            <a:ext cx="2089150" cy="576262"/>
          </a:xfrm>
          <a:prstGeom prst="wedgeRoundRectCallout">
            <a:avLst>
              <a:gd name="adj1" fmla="val -19755"/>
              <a:gd name="adj2" fmla="val 34889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Задача: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484438" y="188913"/>
            <a:ext cx="6481762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Точка К лежит на отрезке АВ. Найдите длину отрезка АК, если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АВ = </a:t>
            </a:r>
            <a:r>
              <a:rPr lang="ru-RU" sz="2400" b="1" i="1" dirty="0" err="1">
                <a:solidFill>
                  <a:srgbClr val="000000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 см, КВ = 3 см. Составьте выражение и найдите его значение при </a:t>
            </a:r>
            <a:r>
              <a:rPr lang="ru-RU" sz="2400" b="1" i="1" dirty="0" err="1">
                <a:solidFill>
                  <a:srgbClr val="000000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Georgia" pitchFamily="18" charset="0"/>
              </a:rPr>
              <a:t> =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</a:rPr>
              <a:t>12; 9; 4.</a:t>
            </a:r>
          </a:p>
        </p:txBody>
      </p:sp>
      <p:sp>
        <p:nvSpPr>
          <p:cNvPr id="256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6308725"/>
            <a:ext cx="1511300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Решение(4)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43213" y="2997200"/>
            <a:ext cx="5473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55875" y="2924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027988" y="357346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6372225" y="3357563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227763" y="335756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25613" name="AutoShape 13"/>
          <p:cNvSpPr>
            <a:spLocks/>
          </p:cNvSpPr>
          <p:nvPr/>
        </p:nvSpPr>
        <p:spPr bwMode="auto">
          <a:xfrm rot="5835656">
            <a:off x="5436394" y="153194"/>
            <a:ext cx="420688" cy="5480050"/>
          </a:xfrm>
          <a:prstGeom prst="leftBrace">
            <a:avLst>
              <a:gd name="adj1" fmla="val 10855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5148263" y="2205038"/>
            <a:ext cx="11509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см</a:t>
            </a: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634564" flipV="1">
            <a:off x="7079456" y="3153569"/>
            <a:ext cx="420688" cy="1835150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6659563" y="4292600"/>
            <a:ext cx="11509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см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3276600" y="3573463"/>
            <a:ext cx="16557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- 3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700338" y="4581525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1)  х – 3 = 12 – 3 = </a:t>
            </a:r>
            <a:r>
              <a:rPr lang="en-US" sz="3200" b="1" i="1">
                <a:solidFill>
                  <a:srgbClr val="333399"/>
                </a:solidFill>
                <a:latin typeface="Times New Roman" pitchFamily="18" charset="0"/>
              </a:rPr>
              <a:t>9</a:t>
            </a: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203575" y="5300663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2)  х – 3 = </a:t>
            </a:r>
            <a:r>
              <a:rPr lang="en-US" sz="32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9 – 3 = 6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708400" y="6021388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3)  х – 3 = 4 - 3 = 1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23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5" grpId="0" animBg="1"/>
      <p:bldP spid="25608" grpId="0" animBg="1"/>
      <p:bldP spid="25609" grpId="0"/>
      <p:bldP spid="25610" grpId="0"/>
      <p:bldP spid="25611" grpId="0" animBg="1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2428875" cy="3960813"/>
          </a:xfrm>
          <a:prstGeom prst="rect">
            <a:avLst/>
          </a:prstGeom>
          <a:noFill/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188913"/>
            <a:ext cx="2592388" cy="936625"/>
          </a:xfrm>
          <a:prstGeom prst="wedgeRoundRectCallout">
            <a:avLst>
              <a:gd name="adj1" fmla="val 15523"/>
              <a:gd name="adj2" fmla="val 11101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Заполни таблицу:</a:t>
            </a:r>
          </a:p>
        </p:txBody>
      </p:sp>
      <p:graphicFrame>
        <p:nvGraphicFramePr>
          <p:cNvPr id="12333" name="Group 45"/>
          <p:cNvGraphicFramePr>
            <a:graphicFrameLocks noGrp="1"/>
          </p:cNvGraphicFramePr>
          <p:nvPr>
            <p:ph/>
          </p:nvPr>
        </p:nvGraphicFramePr>
        <p:xfrm>
          <a:off x="2124075" y="1412875"/>
          <a:ext cx="6840538" cy="4537076"/>
        </p:xfrm>
        <a:graphic>
          <a:graphicData uri="http://schemas.openxmlformats.org/drawingml/2006/table">
            <a:tbl>
              <a:tblPr/>
              <a:tblGrid>
                <a:gridCol w="1709738"/>
                <a:gridCol w="1709737"/>
                <a:gridCol w="1711325"/>
                <a:gridCol w="1709738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  <a:endParaRPr kumimoji="0" lang="ru-RU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  <a:endParaRPr kumimoji="0" lang="ru-RU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  <a:endParaRPr kumimoji="0" lang="ru-RU" sz="5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5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ru-RU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ru-RU" sz="5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5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a+b</a:t>
                      </a:r>
                      <a:endParaRPr kumimoji="0" lang="ru-RU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a-</a:t>
                      </a:r>
                      <a:r>
                        <a:rPr kumimoji="0" lang="ru-RU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5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5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4" name="WordArt 46"/>
          <p:cNvSpPr>
            <a:spLocks noChangeArrowheads="1" noChangeShapeType="1" noTextEdit="1"/>
          </p:cNvSpPr>
          <p:nvPr/>
        </p:nvSpPr>
        <p:spPr bwMode="auto">
          <a:xfrm>
            <a:off x="3995738" y="3933825"/>
            <a:ext cx="12969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35" name="WordArt 47"/>
          <p:cNvSpPr>
            <a:spLocks noChangeArrowheads="1" noChangeShapeType="1" noTextEdit="1"/>
          </p:cNvSpPr>
          <p:nvPr/>
        </p:nvSpPr>
        <p:spPr bwMode="auto">
          <a:xfrm>
            <a:off x="3995738" y="5157788"/>
            <a:ext cx="12969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36" name="WordArt 48"/>
          <p:cNvSpPr>
            <a:spLocks noChangeArrowheads="1" noChangeShapeType="1" noTextEdit="1"/>
          </p:cNvSpPr>
          <p:nvPr/>
        </p:nvSpPr>
        <p:spPr bwMode="auto">
          <a:xfrm>
            <a:off x="5940425" y="3933825"/>
            <a:ext cx="9366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37" name="WordArt 49"/>
          <p:cNvSpPr>
            <a:spLocks noChangeArrowheads="1" noChangeShapeType="1" noTextEdit="1"/>
          </p:cNvSpPr>
          <p:nvPr/>
        </p:nvSpPr>
        <p:spPr bwMode="auto">
          <a:xfrm>
            <a:off x="5940425" y="5157788"/>
            <a:ext cx="9366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38" name="WordArt 50"/>
          <p:cNvSpPr>
            <a:spLocks noChangeArrowheads="1" noChangeShapeType="1" noTextEdit="1"/>
          </p:cNvSpPr>
          <p:nvPr/>
        </p:nvSpPr>
        <p:spPr bwMode="auto">
          <a:xfrm>
            <a:off x="7667625" y="4005263"/>
            <a:ext cx="9366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39" name="WordArt 51"/>
          <p:cNvSpPr>
            <a:spLocks noChangeArrowheads="1" noChangeShapeType="1" noTextEdit="1"/>
          </p:cNvSpPr>
          <p:nvPr/>
        </p:nvSpPr>
        <p:spPr bwMode="auto">
          <a:xfrm>
            <a:off x="7667625" y="5157788"/>
            <a:ext cx="9366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1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reeform 2"/>
          <p:cNvSpPr>
            <a:spLocks/>
          </p:cNvSpPr>
          <p:nvPr/>
        </p:nvSpPr>
        <p:spPr bwMode="auto">
          <a:xfrm>
            <a:off x="198438" y="4906963"/>
            <a:ext cx="8945562" cy="36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5" y="23"/>
              </a:cxn>
            </a:cxnLst>
            <a:rect l="0" t="0" r="r" b="b"/>
            <a:pathLst>
              <a:path w="5635" h="23">
                <a:moveTo>
                  <a:pt x="0" y="0"/>
                </a:moveTo>
                <a:lnTo>
                  <a:pt x="5635" y="23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 flipV="1">
            <a:off x="179388" y="4797425"/>
            <a:ext cx="714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 flipV="1">
            <a:off x="1258888" y="4797425"/>
            <a:ext cx="714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 flipV="1">
            <a:off x="4067175" y="4797425"/>
            <a:ext cx="714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411413" y="404813"/>
            <a:ext cx="6481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На координатном луче отмечены точки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А(1)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и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 В(а).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Отметьте на этом луче  точку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М(а + 3)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и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 Р(а – 2).</a:t>
            </a:r>
          </a:p>
        </p:txBody>
      </p:sp>
      <p:pic>
        <p:nvPicPr>
          <p:cNvPr id="39943" name="Picture 7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3960813"/>
          </a:xfrm>
          <a:prstGeom prst="rect">
            <a:avLst/>
          </a:prstGeom>
          <a:noFill/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0" y="49418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042988" y="494188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924300" y="494188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0" y="41497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16013" y="41497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924300" y="4292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0" y="5013325"/>
            <a:ext cx="6264275" cy="631825"/>
            <a:chOff x="249" y="3747"/>
            <a:chExt cx="3946" cy="398"/>
          </a:xfrm>
        </p:grpSpPr>
        <p:sp>
          <p:nvSpPr>
            <p:cNvPr id="39951" name="Freeform 15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952" name="Oval 16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 rot="10800000">
              <a:off x="293" y="3747"/>
              <a:ext cx="39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endParaRPr lang="ru-RU" sz="9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249" y="3883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0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1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2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3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4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5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6        7        8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9       10      11      12       13      14      15      16   </a:t>
              </a:r>
              <a:endParaRPr lang="ru-RU" sz="900" b="1">
                <a:solidFill>
                  <a:srgbClr val="000000"/>
                </a:solidFill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2484438" y="1628775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1 ед.отр. = 3 см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2484438" y="2276475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2 ед.отр. = 6 см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2411413" y="2924175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3 ед.отр. = 9 см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grpSp>
        <p:nvGrpSpPr>
          <p:cNvPr id="39963" name="Group 27"/>
          <p:cNvGrpSpPr>
            <a:grpSpLocks/>
          </p:cNvGrpSpPr>
          <p:nvPr/>
        </p:nvGrpSpPr>
        <p:grpSpPr bwMode="auto">
          <a:xfrm rot="2541882">
            <a:off x="4140200" y="1773238"/>
            <a:ext cx="1336675" cy="3100387"/>
            <a:chOff x="2183" y="390"/>
            <a:chExt cx="852" cy="1953"/>
          </a:xfrm>
        </p:grpSpPr>
        <p:sp>
          <p:nvSpPr>
            <p:cNvPr id="39964" name="Freeform 28"/>
            <p:cNvSpPr>
              <a:spLocks/>
            </p:cNvSpPr>
            <p:nvPr/>
          </p:nvSpPr>
          <p:spPr bwMode="auto">
            <a:xfrm rot="352441">
              <a:off x="2183" y="39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 rot="352441">
              <a:off x="2750" y="1972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auto">
            <a:xfrm rot="352441">
              <a:off x="2867" y="2199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967" name="Freeform 31"/>
            <p:cNvSpPr>
              <a:spLocks/>
            </p:cNvSpPr>
            <p:nvPr/>
          </p:nvSpPr>
          <p:spPr bwMode="auto">
            <a:xfrm rot="352441">
              <a:off x="2263" y="402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7235825" y="4797425"/>
            <a:ext cx="71438" cy="2651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7092950" y="4221163"/>
            <a:ext cx="546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1979613" y="4797425"/>
            <a:ext cx="71437" cy="2651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1763713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Р</a:t>
            </a: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4211638" y="6165850"/>
            <a:ext cx="4752975" cy="5048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Times New Roman" pitchFamily="18" charset="0"/>
              </a:rPr>
              <a:t>Самостоятельно № 314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19688 -0.004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-0.22847 3.7037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5" grpId="0" animBg="1"/>
      <p:bldP spid="39976" grpId="0"/>
      <p:bldP spid="3997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653</Words>
  <Application>Microsoft Office PowerPoint</Application>
  <PresentationFormat>Экран (4:3)</PresentationFormat>
  <Paragraphs>113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Оформление по умолчанию</vt:lpstr>
      <vt:lpstr>1_Оформление по умолчанию</vt:lpstr>
      <vt:lpstr>3_Оформление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</dc:creator>
  <cp:lastModifiedBy>user</cp:lastModifiedBy>
  <cp:revision>12</cp:revision>
  <dcterms:created xsi:type="dcterms:W3CDTF">2021-05-10T06:16:33Z</dcterms:created>
  <dcterms:modified xsi:type="dcterms:W3CDTF">2021-05-23T09:42:39Z</dcterms:modified>
</cp:coreProperties>
</file>