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86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6.xml" ContentType="application/vnd.openxmlformats-officedocument.theme+xml"/>
  <Override PartName="/ppt/slideLayouts/slideLayout87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85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8" r:id="rId3"/>
    <p:sldMasterId id="2147483702" r:id="rId4"/>
    <p:sldMasterId id="2147483716" r:id="rId5"/>
    <p:sldMasterId id="2147483730" r:id="rId6"/>
    <p:sldMasterId id="2147483744" r:id="rId7"/>
  </p:sldMasterIdLst>
  <p:notesMasterIdLst>
    <p:notesMasterId r:id="rId16"/>
  </p:notesMasterIdLst>
  <p:sldIdLst>
    <p:sldId id="263" r:id="rId8"/>
    <p:sldId id="260" r:id="rId9"/>
    <p:sldId id="261" r:id="rId10"/>
    <p:sldId id="256" r:id="rId11"/>
    <p:sldId id="257" r:id="rId12"/>
    <p:sldId id="262" r:id="rId13"/>
    <p:sldId id="258" r:id="rId14"/>
    <p:sldId id="26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67453-4107-4252-9492-BCE0263F74D2}" type="datetimeFigureOut">
              <a:rPr lang="ru-RU" smtClean="0"/>
              <a:pPr/>
              <a:t>23.05.2021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20840B-6DF8-4726-87CD-FFF1393E5D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8481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C53E62-E907-40E3-B63E-28C56DABCCB1}" type="slidenum">
              <a:rPr lang="ru-RU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После определения числового выражения - переход на следующий слайд (верхняя кнопка)</a:t>
            </a:r>
          </a:p>
          <a:p>
            <a:r>
              <a:rPr lang="ru-RU"/>
              <a:t>Попадая повторно на этот слайд повторяем определение буквенных выражений. Далее:                     Чтобы получить второе определение – нажмите на «Знайку».                                                                  После определения буквенных выражений нажмите на вторую кнопу и Вы перейдете к практическому заданию.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86DD4F-4C42-48E9-A7AA-543CD7DAD391}" type="slidenum">
              <a:rPr lang="ru-RU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После определения числового выражения - переход на следующий слайд (верхняя кнопка)</a:t>
            </a:r>
          </a:p>
          <a:p>
            <a:r>
              <a:rPr lang="ru-RU"/>
              <a:t>Попадая повторно на этот слайд повторяем определение буквенных выражений. Далее:                     Чтобы получить второе определение – нажмите на «Знайку».                                                                  После определения буквенных выражений нажмите на вторую кнопу и Вы перейдете к практическому заданию.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DD2001-F117-4BC2-9042-6FD68E499948}" type="slidenum">
              <a:rPr lang="ru-RU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Провожу фронтальное рассуждение, результаты на экране появляются после щелчка мыши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480EB-7811-41F0-B20D-61A98C34E44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3270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78B59-F15D-43A1-A417-FBF4D6CF235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1337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EB2FCB-CF39-44D8-85EB-59D8E18E0D6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7836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328F28F-18BD-45B4-8A65-1FEC9786886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6610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34B3193-17F5-4D2F-B526-35E197C4301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66140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480EB-7811-41F0-B20D-61A98C34E44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8850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2570E-5CBF-4DA7-90BA-3DA1ECE10BB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43249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9E4DE-C94E-49D6-BB13-8225330CD59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23372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949B2-D3F0-4BFA-BE6C-DC7C5F7B990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49540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82930-601F-4A48-9EE9-7D70295EE56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59996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DB9FD-DD85-4351-9F4A-FA93FBEDA2A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7928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2570E-5CBF-4DA7-90BA-3DA1ECE10BB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02182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5C524-BD5C-46FC-9D3C-FE8ED3C0262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50177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13DC8-0BA9-42DD-A7F4-E715875BC50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25593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6641F-66E8-46F9-AAFE-71A3E1EAC01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90291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78B59-F15D-43A1-A417-FBF4D6CF235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72130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EB2FCB-CF39-44D8-85EB-59D8E18E0D6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63692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328F28F-18BD-45B4-8A65-1FEC9786886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06206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34B3193-17F5-4D2F-B526-35E197C4301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90948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480EB-7811-41F0-B20D-61A98C34E44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21260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2570E-5CBF-4DA7-90BA-3DA1ECE10BB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6193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9E4DE-C94E-49D6-BB13-8225330CD59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0408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9E4DE-C94E-49D6-BB13-8225330CD59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13657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949B2-D3F0-4BFA-BE6C-DC7C5F7B990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85262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82930-601F-4A48-9EE9-7D70295EE56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70580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DB9FD-DD85-4351-9F4A-FA93FBEDA2A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05079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5C524-BD5C-46FC-9D3C-FE8ED3C0262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00230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13DC8-0BA9-42DD-A7F4-E715875BC50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8699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6641F-66E8-46F9-AAFE-71A3E1EAC01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796100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78B59-F15D-43A1-A417-FBF4D6CF235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917995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EB2FCB-CF39-44D8-85EB-59D8E18E0D6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38087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328F28F-18BD-45B4-8A65-1FEC9786886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463707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34B3193-17F5-4D2F-B526-35E197C4301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2469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949B2-D3F0-4BFA-BE6C-DC7C5F7B990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173353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480EB-7811-41F0-B20D-61A98C34E44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573701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2570E-5CBF-4DA7-90BA-3DA1ECE10BB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292985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9E4DE-C94E-49D6-BB13-8225330CD59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029822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949B2-D3F0-4BFA-BE6C-DC7C5F7B990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957954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82930-601F-4A48-9EE9-7D70295EE56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578068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DB9FD-DD85-4351-9F4A-FA93FBEDA2A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694847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5C524-BD5C-46FC-9D3C-FE8ED3C0262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558036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13DC8-0BA9-42DD-A7F4-E715875BC50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048776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6641F-66E8-46F9-AAFE-71A3E1EAC01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205468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78B59-F15D-43A1-A417-FBF4D6CF235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827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82930-601F-4A48-9EE9-7D70295EE56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345362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EB2FCB-CF39-44D8-85EB-59D8E18E0D6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791824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328F28F-18BD-45B4-8A65-1FEC9786886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14588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34B3193-17F5-4D2F-B526-35E197C4301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140507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480EB-7811-41F0-B20D-61A98C34E44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458262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2570E-5CBF-4DA7-90BA-3DA1ECE10BB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163251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9E4DE-C94E-49D6-BB13-8225330CD59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903887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949B2-D3F0-4BFA-BE6C-DC7C5F7B990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845096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82930-601F-4A48-9EE9-7D70295EE56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346985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DB9FD-DD85-4351-9F4A-FA93FBEDA2A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122422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5C524-BD5C-46FC-9D3C-FE8ED3C0262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1465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DB9FD-DD85-4351-9F4A-FA93FBEDA2A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785600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13DC8-0BA9-42DD-A7F4-E715875BC50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583249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6641F-66E8-46F9-AAFE-71A3E1EAC01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309793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78B59-F15D-43A1-A417-FBF4D6CF235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780337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EB2FCB-CF39-44D8-85EB-59D8E18E0D6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90571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328F28F-18BD-45B4-8A65-1FEC9786886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712344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34B3193-17F5-4D2F-B526-35E197C4301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467489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480EB-7811-41F0-B20D-61A98C34E44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3719280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2570E-5CBF-4DA7-90BA-3DA1ECE10BB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161513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9E4DE-C94E-49D6-BB13-8225330CD59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929053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949B2-D3F0-4BFA-BE6C-DC7C5F7B990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2017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5C524-BD5C-46FC-9D3C-FE8ED3C0262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225728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82930-601F-4A48-9EE9-7D70295EE56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302072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DB9FD-DD85-4351-9F4A-FA93FBEDA2A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690676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5C524-BD5C-46FC-9D3C-FE8ED3C0262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074564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13DC8-0BA9-42DD-A7F4-E715875BC50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957374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6641F-66E8-46F9-AAFE-71A3E1EAC01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977579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78B59-F15D-43A1-A417-FBF4D6CF235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19728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EB2FCB-CF39-44D8-85EB-59D8E18E0D6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433581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328F28F-18BD-45B4-8A65-1FEC9786886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291158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34B3193-17F5-4D2F-B526-35E197C4301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898455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480EB-7811-41F0-B20D-61A98C34E44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2228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13DC8-0BA9-42DD-A7F4-E715875BC50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867637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2570E-5CBF-4DA7-90BA-3DA1ECE10BB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087431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E9E4DE-C94E-49D6-BB13-8225330CD59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761842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949B2-D3F0-4BFA-BE6C-DC7C5F7B990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937517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82930-601F-4A48-9EE9-7D70295EE56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563089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DB9FD-DD85-4351-9F4A-FA93FBEDA2A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082319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5C524-BD5C-46FC-9D3C-FE8ED3C0262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242640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13DC8-0BA9-42DD-A7F4-E715875BC50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5925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6641F-66E8-46F9-AAFE-71A3E1EAC01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145803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78B59-F15D-43A1-A417-FBF4D6CF235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309286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EB2FCB-CF39-44D8-85EB-59D8E18E0D6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3485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6641F-66E8-46F9-AAFE-71A3E1EAC01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565472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328F28F-18BD-45B4-8A65-1FEC9786886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525075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34B3193-17F5-4D2F-B526-35E197C4301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5597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slideLayout" Target="../slideLayouts/slideLayout65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13" Type="http://schemas.openxmlformats.org/officeDocument/2006/relationships/slideLayout" Target="../slideLayouts/slideLayout78.xml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77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slideLayout" Target="../slideLayouts/slideLayout91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slideLayout" Target="../slideLayouts/slideLayout90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Relationship Id="rId14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CCFFCC">
                <a:gamma/>
                <a:tint val="0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2B9A82A-711C-48B2-959E-757160BB115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1429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CCFFCC">
                <a:gamma/>
                <a:tint val="0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2B9A82A-711C-48B2-959E-757160BB115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7796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CCFFCC">
                <a:gamma/>
                <a:tint val="0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2B9A82A-711C-48B2-959E-757160BB115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4925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CCFFCC">
                <a:gamma/>
                <a:tint val="0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2B9A82A-711C-48B2-959E-757160BB115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2788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CCFFCC">
                <a:gamma/>
                <a:tint val="0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2B9A82A-711C-48B2-959E-757160BB115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1216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CCFFCC">
                <a:gamma/>
                <a:tint val="0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2B9A82A-711C-48B2-959E-757160BB115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7588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rgbClr val="CCFFCC">
                <a:gamma/>
                <a:tint val="0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2B9A82A-711C-48B2-959E-757160BB115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8214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&#1057;&#1072;&#1084;&#1086;&#1089;&#1090;&#1086;&#1103;&#1090;&#1077;&#1083;&#1100;&#1085;&#1072;&#1103;%20&#1088;&#1072;&#1073;&#1086;&#1090;&#1072;.doc" TargetMode="External"/><Relationship Id="rId1" Type="http://schemas.openxmlformats.org/officeDocument/2006/relationships/slideLayout" Target="../slideLayouts/slideLayout3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548680"/>
            <a:ext cx="76350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Числовые и буквенные выражения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628800"/>
            <a:ext cx="84969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Цели обучения: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5.2.1.1 Преобразовывать буквенные выражения, используя свойства сложения и умножения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5.2.1.2 Находить значения буквенного выражения по заданным значениям букв.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4365104"/>
            <a:ext cx="7128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Цели урока: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Знает преобразование буквенных выражений.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Умеет находить их значение.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Рисунок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8263" y="2708275"/>
            <a:ext cx="2725737" cy="4149725"/>
          </a:xfrm>
          <a:prstGeom prst="rect">
            <a:avLst/>
          </a:prstGeom>
          <a:noFill/>
        </p:spPr>
      </p:pic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179388" y="260350"/>
            <a:ext cx="7705725" cy="3097213"/>
          </a:xfrm>
          <a:prstGeom prst="wedgeRoundRectCallout">
            <a:avLst>
              <a:gd name="adj1" fmla="val 45981"/>
              <a:gd name="adj2" fmla="val 65685"/>
              <a:gd name="adj3" fmla="val 16667"/>
            </a:avLst>
          </a:prstGeom>
          <a:solidFill>
            <a:srgbClr val="FFD1FF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>
                <a:solidFill>
                  <a:srgbClr val="000000"/>
                </a:solidFill>
                <a:latin typeface="Georgia" pitchFamily="18" charset="0"/>
              </a:rPr>
              <a:t>Числовые выражения – это такие выражения, которые составлены из чисел, знаков математических действий и скобок.</a:t>
            </a:r>
          </a:p>
        </p:txBody>
      </p:sp>
      <p:sp>
        <p:nvSpPr>
          <p:cNvPr id="4103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43888" y="333375"/>
            <a:ext cx="576262" cy="576263"/>
          </a:xfrm>
          <a:prstGeom prst="actionButtonForwardNext">
            <a:avLst/>
          </a:prstGeom>
          <a:gradFill rotWithShape="1">
            <a:gsLst>
              <a:gs pos="0">
                <a:srgbClr val="0000FF"/>
              </a:gs>
              <a:gs pos="50000">
                <a:srgbClr val="0000FF">
                  <a:gamma/>
                  <a:tint val="0"/>
                  <a:invGamma/>
                </a:srgbClr>
              </a:gs>
              <a:gs pos="100000">
                <a:srgbClr val="00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FFFF"/>
                </a:solidFill>
              </a:rPr>
              <a:t>1</a:t>
            </a:r>
            <a:endParaRPr lang="ru-RU" sz="2400" b="1">
              <a:solidFill>
                <a:srgbClr val="FFFFFF"/>
              </a:solidFill>
            </a:endParaRPr>
          </a:p>
        </p:txBody>
      </p:sp>
      <p:sp>
        <p:nvSpPr>
          <p:cNvPr id="4104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43888" y="1125538"/>
            <a:ext cx="576262" cy="576262"/>
          </a:xfrm>
          <a:prstGeom prst="actionButtonForwardNext">
            <a:avLst/>
          </a:prstGeom>
          <a:gradFill rotWithShape="1">
            <a:gsLst>
              <a:gs pos="0">
                <a:srgbClr val="0000FF"/>
              </a:gs>
              <a:gs pos="50000">
                <a:srgbClr val="0000FF">
                  <a:gamma/>
                  <a:tint val="0"/>
                  <a:invGamma/>
                </a:srgbClr>
              </a:gs>
              <a:gs pos="100000">
                <a:srgbClr val="00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FFFF"/>
                </a:solidFill>
              </a:rPr>
              <a:t>2</a:t>
            </a:r>
            <a:endParaRPr lang="ru-RU" sz="24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229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Рисунок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18263" y="2708275"/>
            <a:ext cx="2725737" cy="4149725"/>
          </a:xfrm>
          <a:prstGeom prst="rect">
            <a:avLst/>
          </a:prstGeom>
          <a:noFill/>
        </p:spPr>
      </p:pic>
      <p:sp>
        <p:nvSpPr>
          <p:cNvPr id="47108" name="AutoShape 4"/>
          <p:cNvSpPr>
            <a:spLocks noChangeArrowheads="1"/>
          </p:cNvSpPr>
          <p:nvPr/>
        </p:nvSpPr>
        <p:spPr bwMode="auto">
          <a:xfrm>
            <a:off x="179388" y="981075"/>
            <a:ext cx="6950075" cy="3240088"/>
          </a:xfrm>
          <a:prstGeom prst="wedgeRoundRectCallout">
            <a:avLst>
              <a:gd name="adj1" fmla="val 56875"/>
              <a:gd name="adj2" fmla="val 36185"/>
              <a:gd name="adj3" fmla="val 16667"/>
            </a:avLst>
          </a:prstGeom>
          <a:solidFill>
            <a:srgbClr val="CCFFFF"/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>
                <a:solidFill>
                  <a:srgbClr val="333399"/>
                </a:solidFill>
                <a:latin typeface="Georgia" pitchFamily="18" charset="0"/>
              </a:rPr>
              <a:t>Буквенные выражения – это выражения, составленные из чисел, букв, знаков математических действий и скобок.</a:t>
            </a:r>
          </a:p>
        </p:txBody>
      </p:sp>
      <p:sp>
        <p:nvSpPr>
          <p:cNvPr id="47109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43888" y="333375"/>
            <a:ext cx="576262" cy="576263"/>
          </a:xfrm>
          <a:prstGeom prst="actionButtonForwardNext">
            <a:avLst/>
          </a:prstGeom>
          <a:gradFill rotWithShape="1">
            <a:gsLst>
              <a:gs pos="0">
                <a:srgbClr val="0000FF"/>
              </a:gs>
              <a:gs pos="50000">
                <a:srgbClr val="0000FF">
                  <a:gamma/>
                  <a:tint val="0"/>
                  <a:invGamma/>
                </a:srgbClr>
              </a:gs>
              <a:gs pos="100000">
                <a:srgbClr val="00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FFFF"/>
                </a:solidFill>
              </a:rPr>
              <a:t>1</a:t>
            </a:r>
            <a:endParaRPr lang="ru-RU" sz="2400" b="1">
              <a:solidFill>
                <a:srgbClr val="FFFFFF"/>
              </a:solidFill>
            </a:endParaRPr>
          </a:p>
        </p:txBody>
      </p:sp>
      <p:sp>
        <p:nvSpPr>
          <p:cNvPr id="47110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243888" y="1125538"/>
            <a:ext cx="576262" cy="576262"/>
          </a:xfrm>
          <a:prstGeom prst="actionButtonForwardNext">
            <a:avLst/>
          </a:prstGeom>
          <a:gradFill rotWithShape="1">
            <a:gsLst>
              <a:gs pos="0">
                <a:srgbClr val="0000FF"/>
              </a:gs>
              <a:gs pos="50000">
                <a:srgbClr val="0000FF">
                  <a:gamma/>
                  <a:tint val="0"/>
                  <a:invGamma/>
                </a:srgbClr>
              </a:gs>
              <a:gs pos="100000">
                <a:srgbClr val="00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FFFF"/>
                </a:solidFill>
              </a:rPr>
              <a:t>2</a:t>
            </a:r>
            <a:endParaRPr lang="ru-RU" sz="24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6666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81888" y="4292600"/>
            <a:ext cx="1662112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2" name="Picture 6" descr="dd36efffaae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412875"/>
            <a:ext cx="2428875" cy="3960813"/>
          </a:xfrm>
          <a:prstGeom prst="rect">
            <a:avLst/>
          </a:prstGeom>
          <a:noFill/>
        </p:spPr>
      </p:pic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250825" y="188913"/>
            <a:ext cx="8893175" cy="576262"/>
          </a:xfrm>
          <a:prstGeom prst="wedgeRoundRectCallout">
            <a:avLst>
              <a:gd name="adj1" fmla="val -30898"/>
              <a:gd name="adj2" fmla="val 211708"/>
              <a:gd name="adj3" fmla="val 16667"/>
            </a:avLst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993300"/>
                </a:solidFill>
                <a:latin typeface="Georgia" pitchFamily="18" charset="0"/>
              </a:rPr>
              <a:t>Реши задачу, составляя числовое выражение: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1697038" y="1052513"/>
            <a:ext cx="7462837" cy="283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  <a:latin typeface="Georgia" pitchFamily="18" charset="0"/>
              </a:rPr>
              <a:t>Коля из 5 «Б» класса собрал </a:t>
            </a:r>
            <a:r>
              <a:rPr lang="ru-RU" sz="2800" b="1" i="1">
                <a:solidFill>
                  <a:srgbClr val="000000"/>
                </a:solidFill>
                <a:latin typeface="Times New Roman" pitchFamily="18" charset="0"/>
              </a:rPr>
              <a:t>140</a:t>
            </a:r>
            <a:r>
              <a:rPr lang="ru-RU" sz="2400" b="1" i="1">
                <a:solidFill>
                  <a:srgbClr val="000000"/>
                </a:solidFill>
                <a:latin typeface="Georgia" pitchFamily="18" charset="0"/>
              </a:rPr>
              <a:t> вкладышей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  <a:latin typeface="Georgia" pitchFamily="18" charset="0"/>
              </a:rPr>
              <a:t>    к жвачкам, а пятеро его одноклассников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  <a:latin typeface="Georgia" pitchFamily="18" charset="0"/>
              </a:rPr>
              <a:t>    собрали по </a:t>
            </a:r>
            <a:r>
              <a:rPr lang="ru-RU" sz="2800" b="1" i="1">
                <a:solidFill>
                  <a:srgbClr val="000000"/>
                </a:solidFill>
                <a:latin typeface="Times New Roman" pitchFamily="18" charset="0"/>
              </a:rPr>
              <a:t>22</a:t>
            </a:r>
            <a:r>
              <a:rPr lang="ru-RU" sz="2400" b="1" i="1">
                <a:solidFill>
                  <a:srgbClr val="000000"/>
                </a:solidFill>
                <a:latin typeface="Georgia" pitchFamily="18" charset="0"/>
              </a:rPr>
              <a:t> вкладыша. Родители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  <a:latin typeface="Georgia" pitchFamily="18" charset="0"/>
              </a:rPr>
              <a:t>    поднатужились и купили этим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  <a:latin typeface="Georgia" pitchFamily="18" charset="0"/>
              </a:rPr>
              <a:t>    одноклассникам еще </a:t>
            </a:r>
            <a:r>
              <a:rPr lang="ru-RU" sz="2800" b="1" i="1">
                <a:solidFill>
                  <a:srgbClr val="000000"/>
                </a:solidFill>
                <a:latin typeface="Times New Roman" pitchFamily="18" charset="0"/>
              </a:rPr>
              <a:t>65 </a:t>
            </a:r>
            <a:r>
              <a:rPr lang="ru-RU" sz="2400" b="1" i="1">
                <a:solidFill>
                  <a:srgbClr val="000000"/>
                </a:solidFill>
                <a:latin typeface="Georgia" pitchFamily="18" charset="0"/>
              </a:rPr>
              <a:t>жвачек, чтобы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  <a:latin typeface="Georgia" pitchFamily="18" charset="0"/>
              </a:rPr>
              <a:t>    они обогнали Колю. Сколько теперь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  <a:latin typeface="Georgia" pitchFamily="18" charset="0"/>
              </a:rPr>
              <a:t>    вкладышей от жвачек в 5 «Б» классе?</a:t>
            </a:r>
            <a:endParaRPr lang="ru-RU" sz="28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14348" name="Group 12"/>
          <p:cNvGrpSpPr>
            <a:grpSpLocks/>
          </p:cNvGrpSpPr>
          <p:nvPr/>
        </p:nvGrpSpPr>
        <p:grpSpPr bwMode="auto">
          <a:xfrm>
            <a:off x="2268538" y="4149725"/>
            <a:ext cx="1152525" cy="431800"/>
            <a:chOff x="1655" y="2614"/>
            <a:chExt cx="726" cy="272"/>
          </a:xfrm>
        </p:grpSpPr>
        <p:sp>
          <p:nvSpPr>
            <p:cNvPr id="14346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1655" y="2614"/>
              <a:ext cx="726" cy="27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600" b="1" i="1" kern="10">
                  <a:ln w="19050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22  5</a:t>
              </a:r>
            </a:p>
          </p:txBody>
        </p:sp>
        <p:sp>
          <p:nvSpPr>
            <p:cNvPr id="14347" name="Oval 11"/>
            <p:cNvSpPr>
              <a:spLocks noChangeArrowheads="1"/>
            </p:cNvSpPr>
            <p:nvPr/>
          </p:nvSpPr>
          <p:spPr bwMode="auto">
            <a:xfrm>
              <a:off x="2109" y="2750"/>
              <a:ext cx="46" cy="4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3492500" y="4149725"/>
            <a:ext cx="4302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  <a:latin typeface="Georgia" pitchFamily="18" charset="0"/>
              </a:rPr>
              <a:t>- было у одноклассников</a:t>
            </a:r>
          </a:p>
        </p:txBody>
      </p:sp>
      <p:grpSp>
        <p:nvGrpSpPr>
          <p:cNvPr id="14353" name="Group 17"/>
          <p:cNvGrpSpPr>
            <a:grpSpLocks/>
          </p:cNvGrpSpPr>
          <p:nvPr/>
        </p:nvGrpSpPr>
        <p:grpSpPr bwMode="auto">
          <a:xfrm>
            <a:off x="2268538" y="4797425"/>
            <a:ext cx="2447925" cy="431800"/>
            <a:chOff x="1474" y="3158"/>
            <a:chExt cx="1542" cy="272"/>
          </a:xfrm>
        </p:grpSpPr>
        <p:sp>
          <p:nvSpPr>
            <p:cNvPr id="14351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1474" y="3158"/>
              <a:ext cx="1542" cy="27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600" b="1" i="1" kern="10">
                  <a:ln w="19050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22  5 + 65</a:t>
              </a:r>
            </a:p>
          </p:txBody>
        </p:sp>
        <p:sp>
          <p:nvSpPr>
            <p:cNvPr id="14352" name="Oval 16"/>
            <p:cNvSpPr>
              <a:spLocks noChangeArrowheads="1"/>
            </p:cNvSpPr>
            <p:nvPr/>
          </p:nvSpPr>
          <p:spPr bwMode="auto">
            <a:xfrm>
              <a:off x="1973" y="3294"/>
              <a:ext cx="45" cy="4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4859338" y="4797425"/>
            <a:ext cx="1438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  <a:latin typeface="Georgia" pitchFamily="18" charset="0"/>
              </a:rPr>
              <a:t>- стало</a:t>
            </a:r>
          </a:p>
        </p:txBody>
      </p:sp>
      <p:grpSp>
        <p:nvGrpSpPr>
          <p:cNvPr id="14355" name="Group 19"/>
          <p:cNvGrpSpPr>
            <a:grpSpLocks/>
          </p:cNvGrpSpPr>
          <p:nvPr/>
        </p:nvGrpSpPr>
        <p:grpSpPr bwMode="auto">
          <a:xfrm>
            <a:off x="2916238" y="5876925"/>
            <a:ext cx="2447925" cy="431800"/>
            <a:chOff x="1474" y="3158"/>
            <a:chExt cx="1542" cy="272"/>
          </a:xfrm>
        </p:grpSpPr>
        <p:sp>
          <p:nvSpPr>
            <p:cNvPr id="14356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1474" y="3158"/>
              <a:ext cx="1542" cy="27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600" b="1" i="1" kern="10">
                  <a:ln w="19050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22  5 + 65</a:t>
              </a:r>
            </a:p>
          </p:txBody>
        </p:sp>
        <p:sp>
          <p:nvSpPr>
            <p:cNvPr id="14357" name="Oval 21"/>
            <p:cNvSpPr>
              <a:spLocks noChangeArrowheads="1"/>
            </p:cNvSpPr>
            <p:nvPr/>
          </p:nvSpPr>
          <p:spPr bwMode="auto">
            <a:xfrm>
              <a:off x="1973" y="3294"/>
              <a:ext cx="45" cy="4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395288" y="5876925"/>
            <a:ext cx="2352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Всего стало:</a:t>
            </a:r>
          </a:p>
        </p:txBody>
      </p:sp>
      <p:sp>
        <p:nvSpPr>
          <p:cNvPr id="14360" name="WordArt 24"/>
          <p:cNvSpPr>
            <a:spLocks noChangeArrowheads="1" noChangeShapeType="1" noTextEdit="1"/>
          </p:cNvSpPr>
          <p:nvPr/>
        </p:nvSpPr>
        <p:spPr bwMode="auto">
          <a:xfrm>
            <a:off x="2771775" y="5876925"/>
            <a:ext cx="1444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(</a:t>
            </a:r>
          </a:p>
        </p:txBody>
      </p:sp>
      <p:sp>
        <p:nvSpPr>
          <p:cNvPr id="14362" name="WordArt 26"/>
          <p:cNvSpPr>
            <a:spLocks noChangeArrowheads="1" noChangeShapeType="1" noTextEdit="1"/>
          </p:cNvSpPr>
          <p:nvPr/>
        </p:nvSpPr>
        <p:spPr bwMode="auto">
          <a:xfrm>
            <a:off x="5364163" y="5949950"/>
            <a:ext cx="1444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14364" name="WordArt 28"/>
          <p:cNvSpPr>
            <a:spLocks noChangeArrowheads="1" noChangeShapeType="1" noTextEdit="1"/>
          </p:cNvSpPr>
          <p:nvPr/>
        </p:nvSpPr>
        <p:spPr bwMode="auto">
          <a:xfrm>
            <a:off x="5651500" y="5876925"/>
            <a:ext cx="187325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+ 140 =</a:t>
            </a:r>
          </a:p>
        </p:txBody>
      </p:sp>
      <p:sp>
        <p:nvSpPr>
          <p:cNvPr id="14366" name="AutoShape 30"/>
          <p:cNvSpPr>
            <a:spLocks noChangeArrowheads="1"/>
          </p:cNvSpPr>
          <p:nvPr/>
        </p:nvSpPr>
        <p:spPr bwMode="auto">
          <a:xfrm>
            <a:off x="7488238" y="5368925"/>
            <a:ext cx="1655762" cy="1489075"/>
          </a:xfrm>
          <a:prstGeom prst="irregularSeal1">
            <a:avLst/>
          </a:prstGeom>
          <a:solidFill>
            <a:srgbClr val="FFFF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i="1">
                <a:solidFill>
                  <a:srgbClr val="333399"/>
                </a:solidFill>
                <a:latin typeface="Times New Roman" pitchFamily="18" charset="0"/>
              </a:rPr>
              <a:t>315</a:t>
            </a:r>
          </a:p>
        </p:txBody>
      </p:sp>
    </p:spTree>
    <p:extLst>
      <p:ext uri="{BB962C8B-B14F-4D97-AF65-F5344CB8AC3E}">
        <p14:creationId xmlns:p14="http://schemas.microsoft.com/office/powerpoint/2010/main" xmlns="" val="2896405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400"/>
                            </p:stCondLst>
                            <p:childTnLst>
                              <p:par>
                                <p:cTn id="2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4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4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4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760"/>
                            </p:stCondLst>
                            <p:childTnLst>
                              <p:par>
                                <p:cTn id="2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4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4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4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920"/>
                            </p:stCondLst>
                            <p:childTnLst>
                              <p:par>
                                <p:cTn id="3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43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43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43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920"/>
                            </p:stCondLst>
                            <p:childTnLst>
                              <p:par>
                                <p:cTn id="3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143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143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143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200"/>
                            </p:stCondLst>
                            <p:childTnLst>
                              <p:par>
                                <p:cTn id="4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43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43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43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400"/>
                            </p:stCondLst>
                            <p:childTnLst>
                              <p:par>
                                <p:cTn id="5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143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143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143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0" dur="10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animBg="1"/>
      <p:bldP spid="14349" grpId="0"/>
      <p:bldP spid="14354" grpId="0"/>
      <p:bldP spid="14358" grpId="0"/>
      <p:bldP spid="14360" grpId="0" animBg="1"/>
      <p:bldP spid="14362" grpId="0" animBg="1"/>
      <p:bldP spid="14364" grpId="0" animBg="1"/>
      <p:bldP spid="1436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Рисунок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8263" y="2708275"/>
            <a:ext cx="2725737" cy="4149725"/>
          </a:xfrm>
          <a:prstGeom prst="rect">
            <a:avLst/>
          </a:prstGeom>
          <a:noFill/>
        </p:spPr>
      </p:pic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323850" y="188913"/>
            <a:ext cx="8389938" cy="576262"/>
          </a:xfrm>
          <a:prstGeom prst="wedgeRoundRectCallout">
            <a:avLst>
              <a:gd name="adj1" fmla="val 39213"/>
              <a:gd name="adj2" fmla="val 400690"/>
              <a:gd name="adj3" fmla="val 16667"/>
            </a:avLst>
          </a:prstGeom>
          <a:solidFill>
            <a:srgbClr val="CCFFFF"/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333399"/>
                </a:solidFill>
                <a:latin typeface="Georgia" pitchFamily="18" charset="0"/>
              </a:rPr>
              <a:t>Выбери выражение, подходящее к задаче:</a:t>
            </a:r>
            <a:endParaRPr lang="ru-RU" sz="2400" b="1" i="1">
              <a:solidFill>
                <a:srgbClr val="FF0000"/>
              </a:solidFill>
              <a:latin typeface="Times New Roman" pitchFamily="18" charset="0"/>
            </a:endParaRPr>
          </a:p>
        </p:txBody>
      </p:sp>
      <p:grpSp>
        <p:nvGrpSpPr>
          <p:cNvPr id="16402" name="Group 18"/>
          <p:cNvGrpSpPr>
            <a:grpSpLocks/>
          </p:cNvGrpSpPr>
          <p:nvPr/>
        </p:nvGrpSpPr>
        <p:grpSpPr bwMode="auto">
          <a:xfrm>
            <a:off x="179388" y="979488"/>
            <a:ext cx="5472112" cy="647700"/>
            <a:chOff x="204" y="890"/>
            <a:chExt cx="3447" cy="408"/>
          </a:xfrm>
        </p:grpSpPr>
        <p:sp>
          <p:nvSpPr>
            <p:cNvPr id="16390" name="Rectangle 6"/>
            <p:cNvSpPr>
              <a:spLocks noChangeArrowheads="1"/>
            </p:cNvSpPr>
            <p:nvPr/>
          </p:nvSpPr>
          <p:spPr bwMode="auto">
            <a:xfrm>
              <a:off x="204" y="890"/>
              <a:ext cx="3447" cy="40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200" b="1" i="1">
                  <a:solidFill>
                    <a:srgbClr val="006600"/>
                  </a:solidFill>
                  <a:latin typeface="Times New Roman" pitchFamily="18" charset="0"/>
                </a:rPr>
                <a:t>30 + 30  6 + (30 + 30  6)  5</a:t>
              </a:r>
            </a:p>
          </p:txBody>
        </p:sp>
        <p:sp>
          <p:nvSpPr>
            <p:cNvPr id="16393" name="Oval 9"/>
            <p:cNvSpPr>
              <a:spLocks noChangeArrowheads="1"/>
            </p:cNvSpPr>
            <p:nvPr/>
          </p:nvSpPr>
          <p:spPr bwMode="auto">
            <a:xfrm>
              <a:off x="1383" y="1071"/>
              <a:ext cx="45" cy="4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6394" name="Oval 10"/>
            <p:cNvSpPr>
              <a:spLocks noChangeArrowheads="1"/>
            </p:cNvSpPr>
            <p:nvPr/>
          </p:nvSpPr>
          <p:spPr bwMode="auto">
            <a:xfrm>
              <a:off x="2789" y="1071"/>
              <a:ext cx="45" cy="4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6395" name="Oval 11"/>
            <p:cNvSpPr>
              <a:spLocks noChangeArrowheads="1"/>
            </p:cNvSpPr>
            <p:nvPr/>
          </p:nvSpPr>
          <p:spPr bwMode="auto">
            <a:xfrm>
              <a:off x="3107" y="1071"/>
              <a:ext cx="45" cy="4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16408" name="Group 24"/>
          <p:cNvGrpSpPr>
            <a:grpSpLocks/>
          </p:cNvGrpSpPr>
          <p:nvPr/>
        </p:nvGrpSpPr>
        <p:grpSpPr bwMode="auto">
          <a:xfrm>
            <a:off x="179388" y="1843088"/>
            <a:ext cx="5472112" cy="647700"/>
            <a:chOff x="204" y="1434"/>
            <a:chExt cx="3447" cy="408"/>
          </a:xfrm>
        </p:grpSpPr>
        <p:sp>
          <p:nvSpPr>
            <p:cNvPr id="16404" name="Rectangle 20"/>
            <p:cNvSpPr>
              <a:spLocks noChangeArrowheads="1"/>
            </p:cNvSpPr>
            <p:nvPr/>
          </p:nvSpPr>
          <p:spPr bwMode="auto">
            <a:xfrm>
              <a:off x="204" y="1434"/>
              <a:ext cx="3447" cy="40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200" b="1" i="1">
                  <a:solidFill>
                    <a:srgbClr val="006600"/>
                  </a:solidFill>
                  <a:latin typeface="Times New Roman" pitchFamily="18" charset="0"/>
                </a:rPr>
                <a:t> 30 + 30 : 6 + (30 + 30  6) : 5</a:t>
              </a:r>
            </a:p>
          </p:txBody>
        </p:sp>
        <p:sp>
          <p:nvSpPr>
            <p:cNvPr id="16406" name="Oval 22"/>
            <p:cNvSpPr>
              <a:spLocks noChangeArrowheads="1"/>
            </p:cNvSpPr>
            <p:nvPr/>
          </p:nvSpPr>
          <p:spPr bwMode="auto">
            <a:xfrm>
              <a:off x="2835" y="1616"/>
              <a:ext cx="45" cy="4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179388" y="2708275"/>
            <a:ext cx="5472112" cy="6477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>
                <a:solidFill>
                  <a:srgbClr val="006600"/>
                </a:solidFill>
                <a:latin typeface="Times New Roman" pitchFamily="18" charset="0"/>
              </a:rPr>
              <a:t>30 + 30 : 6 + (30 + 30 : 6) : 5</a:t>
            </a: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0" y="3622675"/>
            <a:ext cx="7121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  <a:latin typeface="Georgia" pitchFamily="18" charset="0"/>
              </a:rPr>
              <a:t>В доме пятиклассника Коли живет кот.</a:t>
            </a:r>
            <a:endParaRPr lang="ru-RU" sz="28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16415" name="Picture 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5963" y="692150"/>
            <a:ext cx="1865312" cy="263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0" y="4076700"/>
            <a:ext cx="685165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  <a:latin typeface="Georgia" pitchFamily="18" charset="0"/>
              </a:rPr>
              <a:t>За год ему скормили 30 кг рыбы,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  <a:latin typeface="Georgia" pitchFamily="18" charset="0"/>
              </a:rPr>
              <a:t>колбасы – в 6 раз меньше, чем рыбы,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  <a:latin typeface="Georgia" pitchFamily="18" charset="0"/>
              </a:rPr>
              <a:t>а «Вискаса» - в 5 раз меньше, чем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  <a:latin typeface="Georgia" pitchFamily="18" charset="0"/>
              </a:rPr>
              <a:t>рыбы и колбасы  вместе. Сколько всего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  <a:latin typeface="Georgia" pitchFamily="18" charset="0"/>
              </a:rPr>
              <a:t>рыбы, колбасы и «Вискаса» скормили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  <a:latin typeface="Georgia" pitchFamily="18" charset="0"/>
              </a:rPr>
              <a:t>коту за год?</a:t>
            </a:r>
            <a:endParaRPr lang="ru-RU" sz="28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6417" name="AutoShape 3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003800" y="6308725"/>
            <a:ext cx="1763713" cy="360363"/>
          </a:xfrm>
          <a:prstGeom prst="actionButtonBlank">
            <a:avLst/>
          </a:prstGeom>
          <a:gradFill rotWithShape="1">
            <a:gsLst>
              <a:gs pos="0">
                <a:srgbClr val="0000FF"/>
              </a:gs>
              <a:gs pos="50000">
                <a:srgbClr val="0000FF">
                  <a:gamma/>
                  <a:tint val="0"/>
                  <a:invGamma/>
                </a:srgbClr>
              </a:gs>
              <a:gs pos="100000">
                <a:srgbClr val="00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Проверим</a:t>
            </a:r>
          </a:p>
        </p:txBody>
      </p:sp>
    </p:spTree>
    <p:extLst>
      <p:ext uri="{BB962C8B-B14F-4D97-AF65-F5344CB8AC3E}">
        <p14:creationId xmlns:p14="http://schemas.microsoft.com/office/powerpoint/2010/main" xmlns="" val="107990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6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6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6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6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6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6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6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40"/>
                            </p:stCondLst>
                            <p:childTnLst>
                              <p:par>
                                <p:cTn id="4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6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6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6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200"/>
                            </p:stCondLst>
                            <p:childTnLst>
                              <p:par>
                                <p:cTn id="5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64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64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64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280"/>
                            </p:stCondLst>
                            <p:childTnLst>
                              <p:par>
                                <p:cTn id="59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164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164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164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560"/>
                            </p:stCondLst>
                            <p:childTnLst>
                              <p:par>
                                <p:cTn id="6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164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164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164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800"/>
                            </p:stCondLst>
                            <p:childTnLst>
                              <p:par>
                                <p:cTn id="7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164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164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164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" dur="20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D1FF"/>
                                      </p:to>
                                    </p:animClr>
                                    <p:set>
                                      <p:cBhvr>
                                        <p:cTn id="92" dur="20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20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nimBg="1"/>
      <p:bldP spid="164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Рисунок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8263" y="2708275"/>
            <a:ext cx="2725737" cy="4149725"/>
          </a:xfrm>
          <a:prstGeom prst="rect">
            <a:avLst/>
          </a:prstGeom>
          <a:noFill/>
        </p:spPr>
      </p:pic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323850" y="188913"/>
            <a:ext cx="8389938" cy="1223962"/>
          </a:xfrm>
          <a:prstGeom prst="wedgeRoundRectCallout">
            <a:avLst>
              <a:gd name="adj1" fmla="val 36167"/>
              <a:gd name="adj2" fmla="val 163231"/>
              <a:gd name="adj3" fmla="val 16667"/>
            </a:avLst>
          </a:prstGeom>
          <a:solidFill>
            <a:srgbClr val="CCFFFF"/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>
                <a:solidFill>
                  <a:srgbClr val="333399"/>
                </a:solidFill>
                <a:latin typeface="Georgia" pitchFamily="18" charset="0"/>
              </a:rPr>
              <a:t>Найди значение выражения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i="1">
                <a:solidFill>
                  <a:srgbClr val="FF0000"/>
                </a:solidFill>
                <a:latin typeface="Times New Roman" pitchFamily="18" charset="0"/>
              </a:rPr>
              <a:t>3х + 121</a:t>
            </a:r>
            <a:r>
              <a:rPr lang="ru-RU" sz="4800" b="1" i="1">
                <a:solidFill>
                  <a:srgbClr val="333399"/>
                </a:solidFill>
                <a:latin typeface="Times New Roman" pitchFamily="18" charset="0"/>
              </a:rPr>
              <a:t>, </a:t>
            </a:r>
            <a:r>
              <a:rPr lang="ru-RU" sz="2800" b="1" i="1">
                <a:solidFill>
                  <a:srgbClr val="333399"/>
                </a:solidFill>
                <a:latin typeface="Georgia" pitchFamily="18" charset="0"/>
              </a:rPr>
              <a:t>если…</a:t>
            </a:r>
            <a:endParaRPr lang="ru-RU" sz="4800" b="1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270" name="WordArt 6"/>
          <p:cNvSpPr>
            <a:spLocks noChangeArrowheads="1" noChangeShapeType="1" noTextEdit="1"/>
          </p:cNvSpPr>
          <p:nvPr/>
        </p:nvSpPr>
        <p:spPr bwMode="auto">
          <a:xfrm>
            <a:off x="252413" y="1773238"/>
            <a:ext cx="1655762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 = 12,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052638" y="1773238"/>
            <a:ext cx="682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  <a:latin typeface="Georgia" pitchFamily="18" charset="0"/>
              </a:rPr>
              <a:t>то</a:t>
            </a:r>
          </a:p>
        </p:txBody>
      </p:sp>
      <p:sp>
        <p:nvSpPr>
          <p:cNvPr id="11273" name="WordArt 9"/>
          <p:cNvSpPr>
            <a:spLocks noChangeArrowheads="1" noChangeShapeType="1" noTextEdit="1"/>
          </p:cNvSpPr>
          <p:nvPr/>
        </p:nvSpPr>
        <p:spPr bwMode="auto">
          <a:xfrm>
            <a:off x="2771775" y="1773238"/>
            <a:ext cx="2376488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3х + 121 =</a:t>
            </a:r>
          </a:p>
        </p:txBody>
      </p:sp>
      <p:grpSp>
        <p:nvGrpSpPr>
          <p:cNvPr id="11276" name="Group 12"/>
          <p:cNvGrpSpPr>
            <a:grpSpLocks/>
          </p:cNvGrpSpPr>
          <p:nvPr/>
        </p:nvGrpSpPr>
        <p:grpSpPr bwMode="auto">
          <a:xfrm>
            <a:off x="5219700" y="1773238"/>
            <a:ext cx="2736850" cy="431800"/>
            <a:chOff x="1519" y="2387"/>
            <a:chExt cx="1905" cy="272"/>
          </a:xfrm>
        </p:grpSpPr>
        <p:sp>
          <p:nvSpPr>
            <p:cNvPr id="11274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1519" y="2387"/>
              <a:ext cx="1905" cy="27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3600" b="1" i="1" kern="10">
                  <a:ln w="19050">
                    <a:solidFill>
                      <a:srgbClr val="00FFFF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Times New Roman"/>
                  <a:cs typeface="Times New Roman"/>
                </a:rPr>
                <a:t>3  12 + 121 =</a:t>
              </a:r>
            </a:p>
          </p:txBody>
        </p:sp>
        <p:sp>
          <p:nvSpPr>
            <p:cNvPr id="11275" name="Oval 11"/>
            <p:cNvSpPr>
              <a:spLocks noChangeArrowheads="1"/>
            </p:cNvSpPr>
            <p:nvPr/>
          </p:nvSpPr>
          <p:spPr bwMode="auto">
            <a:xfrm>
              <a:off x="1746" y="2478"/>
              <a:ext cx="90" cy="77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11277" name="AutoShape 13"/>
          <p:cNvSpPr>
            <a:spLocks noChangeArrowheads="1"/>
          </p:cNvSpPr>
          <p:nvPr/>
        </p:nvSpPr>
        <p:spPr bwMode="auto">
          <a:xfrm>
            <a:off x="7488238" y="1341438"/>
            <a:ext cx="1655762" cy="1489075"/>
          </a:xfrm>
          <a:prstGeom prst="irregularSeal1">
            <a:avLst/>
          </a:prstGeom>
          <a:solidFill>
            <a:srgbClr val="FFFF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i="1">
                <a:solidFill>
                  <a:srgbClr val="333399"/>
                </a:solidFill>
                <a:latin typeface="Times New Roman" pitchFamily="18" charset="0"/>
              </a:rPr>
              <a:t>157</a:t>
            </a:r>
          </a:p>
        </p:txBody>
      </p:sp>
      <p:sp>
        <p:nvSpPr>
          <p:cNvPr id="11278" name="WordArt 14"/>
          <p:cNvSpPr>
            <a:spLocks noChangeArrowheads="1" noChangeShapeType="1" noTextEdit="1"/>
          </p:cNvSpPr>
          <p:nvPr/>
        </p:nvSpPr>
        <p:spPr bwMode="auto">
          <a:xfrm>
            <a:off x="250825" y="2924175"/>
            <a:ext cx="16557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 = 15,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1979613" y="2997200"/>
            <a:ext cx="682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  <a:latin typeface="Georgia" pitchFamily="18" charset="0"/>
              </a:rPr>
              <a:t>то</a:t>
            </a:r>
          </a:p>
        </p:txBody>
      </p:sp>
      <p:sp>
        <p:nvSpPr>
          <p:cNvPr id="11280" name="WordArt 16"/>
          <p:cNvSpPr>
            <a:spLocks noChangeArrowheads="1" noChangeShapeType="1" noTextEdit="1"/>
          </p:cNvSpPr>
          <p:nvPr/>
        </p:nvSpPr>
        <p:spPr bwMode="auto">
          <a:xfrm>
            <a:off x="2843213" y="3211513"/>
            <a:ext cx="649287" cy="714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...</a:t>
            </a:r>
          </a:p>
        </p:txBody>
      </p:sp>
      <p:sp>
        <p:nvSpPr>
          <p:cNvPr id="11281" name="WordArt 17"/>
          <p:cNvSpPr>
            <a:spLocks noChangeArrowheads="1" noChangeShapeType="1" noTextEdit="1"/>
          </p:cNvSpPr>
          <p:nvPr/>
        </p:nvSpPr>
        <p:spPr bwMode="auto">
          <a:xfrm>
            <a:off x="250825" y="4005263"/>
            <a:ext cx="16557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х = 20,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1979613" y="3933825"/>
            <a:ext cx="682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>
                <a:solidFill>
                  <a:srgbClr val="000000"/>
                </a:solidFill>
                <a:latin typeface="Georgia" pitchFamily="18" charset="0"/>
              </a:rPr>
              <a:t>то</a:t>
            </a:r>
          </a:p>
        </p:txBody>
      </p:sp>
      <p:sp>
        <p:nvSpPr>
          <p:cNvPr id="11283" name="WordArt 19"/>
          <p:cNvSpPr>
            <a:spLocks noChangeArrowheads="1" noChangeShapeType="1" noTextEdit="1"/>
          </p:cNvSpPr>
          <p:nvPr/>
        </p:nvSpPr>
        <p:spPr bwMode="auto">
          <a:xfrm>
            <a:off x="2771775" y="4221163"/>
            <a:ext cx="649288" cy="714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kern="1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...</a:t>
            </a:r>
          </a:p>
        </p:txBody>
      </p:sp>
      <p:sp>
        <p:nvSpPr>
          <p:cNvPr id="11284" name="AutoShape 20"/>
          <p:cNvSpPr>
            <a:spLocks noChangeArrowheads="1"/>
          </p:cNvSpPr>
          <p:nvPr/>
        </p:nvSpPr>
        <p:spPr bwMode="auto">
          <a:xfrm>
            <a:off x="3708400" y="2492375"/>
            <a:ext cx="1655763" cy="1489075"/>
          </a:xfrm>
          <a:prstGeom prst="irregularSeal1">
            <a:avLst/>
          </a:prstGeom>
          <a:solidFill>
            <a:srgbClr val="FFFF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i="1">
                <a:solidFill>
                  <a:srgbClr val="333399"/>
                </a:solidFill>
                <a:latin typeface="Times New Roman" pitchFamily="18" charset="0"/>
              </a:rPr>
              <a:t>166</a:t>
            </a:r>
          </a:p>
        </p:txBody>
      </p:sp>
      <p:sp>
        <p:nvSpPr>
          <p:cNvPr id="11285" name="AutoShape 21"/>
          <p:cNvSpPr>
            <a:spLocks noChangeArrowheads="1"/>
          </p:cNvSpPr>
          <p:nvPr/>
        </p:nvSpPr>
        <p:spPr bwMode="auto">
          <a:xfrm>
            <a:off x="3635375" y="3429000"/>
            <a:ext cx="1655763" cy="1489075"/>
          </a:xfrm>
          <a:prstGeom prst="irregularSeal1">
            <a:avLst/>
          </a:prstGeom>
          <a:solidFill>
            <a:srgbClr val="FFFF00"/>
          </a:solidFill>
          <a:ln w="9525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i="1">
                <a:solidFill>
                  <a:srgbClr val="333399"/>
                </a:solidFill>
                <a:latin typeface="Times New Roman" pitchFamily="18" charset="0"/>
              </a:rPr>
              <a:t>181</a:t>
            </a:r>
          </a:p>
        </p:txBody>
      </p:sp>
      <p:sp>
        <p:nvSpPr>
          <p:cNvPr id="11286" name="WordArt 22"/>
          <p:cNvSpPr>
            <a:spLocks noChangeArrowheads="1" noChangeShapeType="1" noTextEdit="1"/>
          </p:cNvSpPr>
          <p:nvPr/>
        </p:nvSpPr>
        <p:spPr bwMode="auto">
          <a:xfrm>
            <a:off x="1187450" y="5300663"/>
            <a:ext cx="5040313" cy="10366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i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Georgia"/>
              </a:rPr>
              <a:t>Молодцы!</a:t>
            </a:r>
          </a:p>
        </p:txBody>
      </p:sp>
    </p:spTree>
    <p:extLst>
      <p:ext uri="{BB962C8B-B14F-4D97-AF65-F5344CB8AC3E}">
        <p14:creationId xmlns:p14="http://schemas.microsoft.com/office/powerpoint/2010/main" xmlns="" val="957226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2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00"/>
                            </p:stCondLst>
                            <p:childTnLst>
                              <p:par>
                                <p:cTn id="8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  <p:bldP spid="11270" grpId="0" animBg="1"/>
      <p:bldP spid="11272" grpId="0"/>
      <p:bldP spid="11273" grpId="0" animBg="1"/>
      <p:bldP spid="11277" grpId="0" animBg="1"/>
      <p:bldP spid="11278" grpId="0" animBg="1"/>
      <p:bldP spid="11279" grpId="0"/>
      <p:bldP spid="11280" grpId="0" animBg="1"/>
      <p:bldP spid="11281" grpId="0" animBg="1"/>
      <p:bldP spid="11282" grpId="0"/>
      <p:bldP spid="11283" grpId="0" animBg="1"/>
      <p:bldP spid="11284" grpId="0" animBg="1"/>
      <p:bldP spid="11285" grpId="0" animBg="1"/>
      <p:bldP spid="1128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15913"/>
            <a:ext cx="8229600" cy="1143001"/>
          </a:xfrm>
        </p:spPr>
        <p:txBody>
          <a:bodyPr/>
          <a:lstStyle/>
          <a:p>
            <a:r>
              <a:rPr lang="ru-RU" sz="2800" b="1" i="1" dirty="0">
                <a:solidFill>
                  <a:schemeClr val="accent2"/>
                </a:solidFill>
                <a:latin typeface="Georgia" pitchFamily="18" charset="0"/>
              </a:rPr>
              <a:t>Самостоятельная работа.</a:t>
            </a:r>
          </a:p>
        </p:txBody>
      </p:sp>
      <p:graphicFrame>
        <p:nvGraphicFramePr>
          <p:cNvPr id="43064" name="Group 56"/>
          <p:cNvGraphicFramePr>
            <a:graphicFrameLocks noGrp="1"/>
          </p:cNvGraphicFramePr>
          <p:nvPr>
            <p:ph idx="1"/>
          </p:nvPr>
        </p:nvGraphicFramePr>
        <p:xfrm>
          <a:off x="0" y="620713"/>
          <a:ext cx="9144000" cy="6197918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528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Georgia" pitchFamily="18" charset="0"/>
                        </a:rPr>
                        <a:t>1 вариант.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Georgia" pitchFamily="18" charset="0"/>
                        </a:rPr>
                        <a:t>2 вариант.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5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Решите задачу.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Три банана можно купить за т рублей, а три апельсина – за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п рублей. На сколько один банан дороже апельсина?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Вычислите при т = 18, п = 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Решите задачу.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Стол стоил а рублей, а стул – </a:t>
                      </a:r>
                      <a:endParaRPr kumimoji="0" 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b 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рублей. На сколько стол дешевле четырех стульев?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Вычислите при 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= 1120,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 = 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8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Решите задачу, составив числовое выражение.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В 1 цехе работает 46 чел., во втором – в 2 раза больше, чем в первом, в 3 – на 19 меньше, чем в 1 и во 2. Сколько всего человек работает в трёх цехах?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Решите задачу, составив числовое выражение.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У товарного поезда 57 вагонов, у пассажирского – в 3 раза меньше, у электрички – на 15 меньше чем у товарного и пассажирского вместе. Сколько вагонов у всех поездов?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065" name="AutoShape 57">
            <a:hlinkClick r:id="rId2" action="ppaction://hlinkfile" highlightClick="1"/>
          </p:cNvPr>
          <p:cNvSpPr>
            <a:spLocks noChangeArrowheads="1"/>
          </p:cNvSpPr>
          <p:nvPr/>
        </p:nvSpPr>
        <p:spPr bwMode="auto">
          <a:xfrm>
            <a:off x="7308850" y="188913"/>
            <a:ext cx="1401763" cy="360362"/>
          </a:xfrm>
          <a:prstGeom prst="actionButtonBlank">
            <a:avLst/>
          </a:prstGeom>
          <a:gradFill rotWithShape="1">
            <a:gsLst>
              <a:gs pos="0">
                <a:srgbClr val="0000FF"/>
              </a:gs>
              <a:gs pos="50000">
                <a:srgbClr val="0000FF">
                  <a:gamma/>
                  <a:tint val="0"/>
                  <a:invGamma/>
                </a:srgbClr>
              </a:gs>
              <a:gs pos="100000">
                <a:srgbClr val="00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000000"/>
                </a:solidFill>
              </a:rPr>
              <a:t>Печать</a:t>
            </a:r>
          </a:p>
        </p:txBody>
      </p:sp>
    </p:spTree>
    <p:extLst>
      <p:ext uri="{BB962C8B-B14F-4D97-AF65-F5344CB8AC3E}">
        <p14:creationId xmlns:p14="http://schemas.microsoft.com/office/powerpoint/2010/main" xmlns="" val="4127096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50"/>
                            </p:stCondLst>
                            <p:childTnLst>
                              <p:par>
                                <p:cTn id="1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3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99592" y="219998"/>
            <a:ext cx="759633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Рефлексия.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Ребята, скажите пожалуйста: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Вам понравился урок?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Поднимите зеленую карточку, если Вам все было понятно.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Поднимите желтую карточку, если не до конца разобрались в том, что делали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Поднимите красную карточку, если совсем ничего не поняли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79712" y="4581128"/>
            <a:ext cx="3692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ДОМА: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§ 5;  №72       №73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645</Words>
  <Application>Microsoft Office PowerPoint</Application>
  <PresentationFormat>Экран (4:3)</PresentationFormat>
  <Paragraphs>89</Paragraphs>
  <Slides>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7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Оформление по умолчанию</vt:lpstr>
      <vt:lpstr>1_Оформление по умолчанию</vt:lpstr>
      <vt:lpstr>2_Оформление по умолчанию</vt:lpstr>
      <vt:lpstr>3_Оформление по умолчанию</vt:lpstr>
      <vt:lpstr>4_Оформление по умолчанию</vt:lpstr>
      <vt:lpstr>5_Оформление по умолчанию</vt:lpstr>
      <vt:lpstr>6_Оформление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Самостоятельная работа.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</dc:creator>
  <cp:lastModifiedBy>user</cp:lastModifiedBy>
  <cp:revision>11</cp:revision>
  <dcterms:created xsi:type="dcterms:W3CDTF">2021-05-10T05:40:13Z</dcterms:created>
  <dcterms:modified xsi:type="dcterms:W3CDTF">2021-05-23T09:39:16Z</dcterms:modified>
</cp:coreProperties>
</file>