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702" r:id="rId3"/>
  </p:sldMasterIdLst>
  <p:notesMasterIdLst>
    <p:notesMasterId r:id="rId14"/>
  </p:notesMasterIdLst>
  <p:sldIdLst>
    <p:sldId id="256" r:id="rId4"/>
    <p:sldId id="257" r:id="rId5"/>
    <p:sldId id="258" r:id="rId6"/>
    <p:sldId id="263" r:id="rId7"/>
    <p:sldId id="260" r:id="rId8"/>
    <p:sldId id="261" r:id="rId9"/>
    <p:sldId id="262" r:id="rId10"/>
    <p:sldId id="259" r:id="rId11"/>
    <p:sldId id="265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FE1C8E-333D-42CE-AD57-76164D5A562A}" type="datetimeFigureOut">
              <a:rPr lang="ru-RU" smtClean="0"/>
              <a:pPr/>
              <a:t>23.05.2021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5A2B4B-2975-47B7-8A41-7DDB75FE3E2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1060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C53E62-E907-40E3-B63E-28C56DABCCB1}" type="slidenum">
              <a:rPr lang="ru-RU">
                <a:solidFill>
                  <a:prstClr val="black"/>
                </a:solidFill>
              </a:rPr>
              <a:pPr/>
              <a:t>2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19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F86DD4F-4C42-48E9-A7AA-543CD7DAD391}" type="slidenum">
              <a:rPr lang="ru-RU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8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«Знайку».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C705FB-0B3D-4831-8893-A06474B7BAEF}" type="slidenum">
              <a:rPr lang="ru-RU">
                <a:solidFill>
                  <a:prstClr val="black"/>
                </a:solidFill>
              </a:rPr>
              <a:pPr/>
              <a:t>4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№312 Виленкин Н.Я. Математика-5, 2006 год издания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A583B33-B99D-463E-B5DB-3D36DF8070DB}" type="slidenum">
              <a:rPr lang="ru-RU">
                <a:solidFill>
                  <a:prstClr val="black"/>
                </a:solidFill>
              </a:rPr>
              <a:pPr/>
              <a:t>5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1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 308 Виленкин Н.Я  Математика – 5, 2006 год издания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6C730-4B17-456E-919D-5DA16256EA9C}" type="slidenum">
              <a:rPr lang="ru-RU">
                <a:solidFill>
                  <a:prstClr val="black"/>
                </a:solidFill>
              </a:rPr>
              <a:pPr/>
              <a:t>6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№311, </a:t>
            </a:r>
            <a:r>
              <a:rPr lang="ru-RU" dirty="0" err="1"/>
              <a:t>Виленкин</a:t>
            </a:r>
            <a:r>
              <a:rPr lang="ru-RU" dirty="0"/>
              <a:t> Н.Я. Математика-5, 2006 год выпуска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0A6C730-4B17-456E-919D-5DA16256EA9C}" type="slidenum">
              <a:rPr lang="ru-RU">
                <a:solidFill>
                  <a:prstClr val="black"/>
                </a:solidFill>
              </a:rPr>
              <a:pPr/>
              <a:t>7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№311, Виленкин Н.Я. Математика-5, 2006 год выпуска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F0ABF48-B438-4D69-9AC8-182C5E3C0361}" type="slidenum">
              <a:rPr lang="ru-RU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№313 Виленкин Н.Я. Математика-5, 2006 год издания (продолжение задачи)</a:t>
            </a:r>
          </a:p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9068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64452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51924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6079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935683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988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122083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418213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392109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461441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8007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481324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894773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339027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658721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9277848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8458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52551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9514806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E480EB-7811-41F0-B20D-61A98C34E44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2713463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C2570E-5CBF-4DA7-90BA-3DA1ECE10BB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1729983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79232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E9E4DE-C94E-49D6-BB13-8225330CD59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0896870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9938453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225972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9316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645713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167622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597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078B59-F15D-43A1-A417-FBF4D6CF2353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196775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EB2FCB-CF39-44D8-85EB-59D8E18E0D6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7655836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328F28F-18BD-45B4-8A65-1FEC9786886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56454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34B3193-17F5-4D2F-B526-35E197C43011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2235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6949B2-D3F0-4BFA-BE6C-DC7C5F7B990D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1050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82930-601F-4A48-9EE9-7D70295EE567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73582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8DB9FD-DD85-4351-9F4A-FA93FBEDA2A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1015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5C524-BD5C-46FC-9D3C-FE8ED3C02628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05850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B13DC8-0BA9-42DD-A7F4-E715875BC50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38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F6641F-66E8-46F9-AAFE-71A3E1EAC01B}" type="slidenum">
              <a:rPr lang="ru-RU">
                <a:solidFill>
                  <a:srgbClr val="000000"/>
                </a:solidFill>
              </a:rPr>
              <a:pPr/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7820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45552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4838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CC"/>
            </a:gs>
            <a:gs pos="100000">
              <a:srgbClr val="CCFFCC">
                <a:gamma/>
                <a:tint val="0"/>
                <a:invGamma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2B9A82A-711C-48B2-959E-757160BB115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505936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827584" y="404664"/>
            <a:ext cx="76328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 урока: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Числовые и буквенные выражения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39552" y="1484784"/>
            <a:ext cx="813690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обучения: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5.2.1.1 Преобразовывать буквенные выражения, используя свойства сложения и умножения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5.2.1.2 Находить значения буквенного выражения по заданным значениям букв.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27584" y="3717032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Цели урока: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Знает преобразование буквенных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выражений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Умеет находить их значение.</a:t>
            </a:r>
            <a:endParaRPr lang="ru-RU" sz="24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45584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259632" y="692696"/>
          <a:ext cx="6192688" cy="1520053"/>
        </p:xfrm>
        <a:graphic>
          <a:graphicData uri="http://schemas.openxmlformats.org/drawingml/2006/table">
            <a:tbl>
              <a:tblPr/>
              <a:tblGrid>
                <a:gridCol w="1619150"/>
                <a:gridCol w="1865705"/>
                <a:gridCol w="2707833"/>
              </a:tblGrid>
              <a:tr h="10871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+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>
                          <a:latin typeface="Times New Roman"/>
                          <a:ea typeface="Times New Roman"/>
                          <a:cs typeface="Times New Roman"/>
                        </a:rPr>
                        <a:t>Хочу узнать на следующем уроке</a:t>
                      </a:r>
                      <a:endParaRPr lang="ru-RU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92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43608" y="278796"/>
            <a:ext cx="2051720" cy="677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Рефлексия</a:t>
            </a:r>
            <a:r>
              <a:rPr kumimoji="0" lang="ru-RU" sz="13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1640" y="3212976"/>
            <a:ext cx="64087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Дома: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§5,  № 67, 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№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68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- четные   или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придумать 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интересную задачу, решаемую с помощью числового выражения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708275"/>
            <a:ext cx="2725737" cy="4149725"/>
          </a:xfrm>
          <a:prstGeom prst="rect">
            <a:avLst/>
          </a:prstGeom>
          <a:noFill/>
        </p:spPr>
      </p:pic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8" y="260350"/>
            <a:ext cx="7705725" cy="3097213"/>
          </a:xfrm>
          <a:prstGeom prst="wedgeRoundRectCallout">
            <a:avLst>
              <a:gd name="adj1" fmla="val 45981"/>
              <a:gd name="adj2" fmla="val 65685"/>
              <a:gd name="adj3" fmla="val 16667"/>
            </a:avLst>
          </a:prstGeom>
          <a:solidFill>
            <a:srgbClr val="FFD1FF"/>
          </a:solidFill>
          <a:ln w="9525">
            <a:solidFill>
              <a:srgbClr val="FF00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Georgia" pitchFamily="18" charset="0"/>
              </a:rPr>
              <a:t>Числовые выражения – это такие выражения, которые составлены из чисел, знаков математических действий и скобок.</a:t>
            </a:r>
          </a:p>
        </p:txBody>
      </p:sp>
      <p:sp>
        <p:nvSpPr>
          <p:cNvPr id="4103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1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4104" name="AutoShape 8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2</a:t>
            </a:r>
            <a:endParaRPr lang="ru-RU" sz="2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41080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2807667"/>
            <a:ext cx="2725737" cy="4149725"/>
          </a:xfrm>
          <a:prstGeom prst="rect">
            <a:avLst/>
          </a:prstGeom>
          <a:noFill/>
        </p:spPr>
      </p:pic>
      <p:sp>
        <p:nvSpPr>
          <p:cNvPr id="47108" name="AutoShape 4"/>
          <p:cNvSpPr>
            <a:spLocks noChangeArrowheads="1"/>
          </p:cNvSpPr>
          <p:nvPr/>
        </p:nvSpPr>
        <p:spPr bwMode="auto">
          <a:xfrm>
            <a:off x="179388" y="981075"/>
            <a:ext cx="6950075" cy="3240088"/>
          </a:xfrm>
          <a:prstGeom prst="wedgeRoundRectCallout">
            <a:avLst>
              <a:gd name="adj1" fmla="val 56875"/>
              <a:gd name="adj2" fmla="val 36185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Georgia" pitchFamily="18" charset="0"/>
              </a:rPr>
              <a:t>Буквенные выражения – это выражения, составленные из чисел, букв, знаков математических действий и скобок.</a:t>
            </a:r>
          </a:p>
        </p:txBody>
      </p:sp>
      <p:sp>
        <p:nvSpPr>
          <p:cNvPr id="47109" name="AutoShape 5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333375"/>
            <a:ext cx="576262" cy="576263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1</a:t>
            </a:r>
            <a:endParaRPr lang="ru-RU" sz="2400" b="1">
              <a:solidFill>
                <a:srgbClr val="FFFFFF"/>
              </a:solidFill>
            </a:endParaRPr>
          </a:p>
        </p:txBody>
      </p:sp>
      <p:sp>
        <p:nvSpPr>
          <p:cNvPr id="47110" name="AutoShape 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8243888" y="1125538"/>
            <a:ext cx="576262" cy="576262"/>
          </a:xfrm>
          <a:prstGeom prst="actionButtonForwardNext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FF"/>
                </a:solidFill>
              </a:rPr>
              <a:t>2</a:t>
            </a:r>
            <a:endParaRPr lang="ru-RU" sz="24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10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71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47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2" name="Picture 4" descr="Рисунок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18263" y="1844675"/>
            <a:ext cx="2725737" cy="4149725"/>
          </a:xfrm>
          <a:prstGeom prst="rect">
            <a:avLst/>
          </a:prstGeom>
          <a:noFill/>
        </p:spPr>
      </p:pic>
      <p:sp>
        <p:nvSpPr>
          <p:cNvPr id="27653" name="AutoShape 5"/>
          <p:cNvSpPr>
            <a:spLocks noChangeArrowheads="1"/>
          </p:cNvSpPr>
          <p:nvPr/>
        </p:nvSpPr>
        <p:spPr bwMode="auto">
          <a:xfrm>
            <a:off x="6516688" y="260350"/>
            <a:ext cx="2125662" cy="647700"/>
          </a:xfrm>
          <a:prstGeom prst="wedgeRoundRectCallout">
            <a:avLst>
              <a:gd name="adj1" fmla="val 38273"/>
              <a:gd name="adj2" fmla="val 176718"/>
              <a:gd name="adj3" fmla="val 16667"/>
            </a:avLst>
          </a:prstGeom>
          <a:solidFill>
            <a:srgbClr val="CCFFFF"/>
          </a:solidFill>
          <a:ln w="9525">
            <a:solidFill>
              <a:srgbClr val="99CCFF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800" b="1" i="1">
                <a:solidFill>
                  <a:srgbClr val="333399"/>
                </a:solidFill>
                <a:latin typeface="Georgia" pitchFamily="18" charset="0"/>
              </a:rPr>
              <a:t>Задача:</a:t>
            </a:r>
            <a:endParaRPr lang="ru-RU" sz="48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7654" name="Text Box 6"/>
          <p:cNvSpPr txBox="1">
            <a:spLocks noChangeArrowheads="1"/>
          </p:cNvSpPr>
          <p:nvPr/>
        </p:nvSpPr>
        <p:spPr bwMode="auto">
          <a:xfrm>
            <a:off x="250825" y="260350"/>
            <a:ext cx="6481763" cy="161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Найдите периметр треугольника АВС, если АВ =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13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см, ВС = с см,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АС = </a:t>
            </a:r>
            <a:r>
              <a:rPr lang="en-US" sz="2400" b="1" i="1">
                <a:solidFill>
                  <a:srgbClr val="000000"/>
                </a:solidFill>
                <a:latin typeface="Georgia" pitchFamily="18" charset="0"/>
              </a:rPr>
              <a:t>d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 см.Составьте выражение и найдите его значение при:</a:t>
            </a: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27677" name="Group 29"/>
          <p:cNvGraphicFramePr>
            <a:graphicFrameLocks noGrp="1"/>
          </p:cNvGraphicFramePr>
          <p:nvPr>
            <p:ph sz="half" idx="2"/>
          </p:nvPr>
        </p:nvGraphicFramePr>
        <p:xfrm>
          <a:off x="539750" y="2060575"/>
          <a:ext cx="6119813" cy="1296988"/>
        </p:xfrm>
        <a:graphic>
          <a:graphicData uri="http://schemas.openxmlformats.org/drawingml/2006/table">
            <a:tbl>
              <a:tblPr/>
              <a:tblGrid>
                <a:gridCol w="3060700"/>
                <a:gridCol w="3059113"/>
              </a:tblGrid>
              <a:tr h="6492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Georgia" pitchFamily="18" charset="0"/>
                        </a:rPr>
                        <a:t>1 вариант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8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6600"/>
                          </a:solidFill>
                          <a:effectLst/>
                          <a:latin typeface="Georgia" pitchFamily="18" charset="0"/>
                        </a:rPr>
                        <a:t>2 вариант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 = 10 и 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= 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с = 5 и </a:t>
                      </a:r>
                      <a:r>
                        <a:rPr kumimoji="0" lang="en-US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d</a:t>
                      </a:r>
                      <a:r>
                        <a:rPr kumimoji="0" lang="ru-RU" sz="32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 = 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7681" name="WordArt 33"/>
          <p:cNvSpPr>
            <a:spLocks noChangeArrowheads="1" noChangeShapeType="1" noTextEdit="1"/>
          </p:cNvSpPr>
          <p:nvPr/>
        </p:nvSpPr>
        <p:spPr bwMode="auto">
          <a:xfrm>
            <a:off x="2268538" y="6092825"/>
            <a:ext cx="2449512" cy="5032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13 + с + </a:t>
            </a:r>
            <a:r>
              <a:rPr lang="en-US" sz="3600" b="1" i="1" kern="10">
                <a:ln w="19050">
                  <a:solidFill>
                    <a:srgbClr val="99CCFF"/>
                  </a:solidFill>
                  <a:round/>
                  <a:headEnd/>
                  <a:tailEnd/>
                </a:ln>
                <a:solidFill>
                  <a:srgbClr val="0066CC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</a:t>
            </a:r>
            <a:endParaRPr lang="ru-RU" sz="3600" b="1" i="1" kern="10">
              <a:ln w="19050">
                <a:solidFill>
                  <a:srgbClr val="99CCFF"/>
                </a:solidFill>
                <a:round/>
                <a:headEnd/>
                <a:tailEnd/>
              </a:ln>
              <a:solidFill>
                <a:srgbClr val="0066CC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7682" name="AutoShape 34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7164388" y="6237288"/>
            <a:ext cx="1619250" cy="360362"/>
          </a:xfrm>
          <a:prstGeom prst="actionButtonBlank">
            <a:avLst/>
          </a:prstGeom>
          <a:gradFill rotWithShape="1">
            <a:gsLst>
              <a:gs pos="0">
                <a:srgbClr val="0000FF">
                  <a:alpha val="99001"/>
                </a:srgbClr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>
                  <a:alpha val="99001"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Проверка(2)</a:t>
            </a:r>
          </a:p>
        </p:txBody>
      </p:sp>
      <p:sp>
        <p:nvSpPr>
          <p:cNvPr id="27683" name="AutoShape 35"/>
          <p:cNvSpPr>
            <a:spLocks noChangeArrowheads="1"/>
          </p:cNvSpPr>
          <p:nvPr/>
        </p:nvSpPr>
        <p:spPr bwMode="auto">
          <a:xfrm>
            <a:off x="0" y="1484313"/>
            <a:ext cx="2303463" cy="1704975"/>
          </a:xfrm>
          <a:prstGeom prst="irregularSeal1">
            <a:avLst/>
          </a:prstGeom>
          <a:solidFill>
            <a:srgbClr val="FFEB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>
                <a:solidFill>
                  <a:srgbClr val="800000"/>
                </a:solidFill>
                <a:latin typeface="Times New Roman" pitchFamily="18" charset="0"/>
              </a:rPr>
              <a:t>31</a:t>
            </a:r>
            <a:endParaRPr lang="ru-RU" sz="5400" b="1" i="1">
              <a:solidFill>
                <a:srgbClr val="800000"/>
              </a:solidFill>
              <a:latin typeface="Times New Roman" pitchFamily="18" charset="0"/>
            </a:endParaRPr>
          </a:p>
        </p:txBody>
      </p:sp>
      <p:sp>
        <p:nvSpPr>
          <p:cNvPr id="27684" name="AutoShape 36"/>
          <p:cNvSpPr>
            <a:spLocks noChangeArrowheads="1"/>
          </p:cNvSpPr>
          <p:nvPr/>
        </p:nvSpPr>
        <p:spPr bwMode="auto">
          <a:xfrm>
            <a:off x="4643438" y="1557338"/>
            <a:ext cx="2303462" cy="1704975"/>
          </a:xfrm>
          <a:prstGeom prst="irregularSeal1">
            <a:avLst/>
          </a:prstGeom>
          <a:solidFill>
            <a:srgbClr val="FFEBFF"/>
          </a:solidFill>
          <a:ln w="25400">
            <a:solidFill>
              <a:srgbClr val="FF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>
                <a:solidFill>
                  <a:srgbClr val="800000"/>
                </a:solidFill>
                <a:latin typeface="Times New Roman" pitchFamily="18" charset="0"/>
              </a:rPr>
              <a:t>3</a:t>
            </a:r>
            <a:r>
              <a:rPr lang="ru-RU" sz="5400" b="1" i="1">
                <a:solidFill>
                  <a:srgbClr val="8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7685" name="Freeform 37"/>
          <p:cNvSpPr>
            <a:spLocks/>
          </p:cNvSpPr>
          <p:nvPr/>
        </p:nvSpPr>
        <p:spPr bwMode="auto">
          <a:xfrm>
            <a:off x="1173163" y="3627438"/>
            <a:ext cx="4754562" cy="1981200"/>
          </a:xfrm>
          <a:custGeom>
            <a:avLst/>
            <a:gdLst/>
            <a:ahLst/>
            <a:cxnLst>
              <a:cxn ang="0">
                <a:pos x="2227" y="1248"/>
              </a:cxn>
              <a:cxn ang="0">
                <a:pos x="0" y="921"/>
              </a:cxn>
              <a:cxn ang="0">
                <a:pos x="2995" y="0"/>
              </a:cxn>
              <a:cxn ang="0">
                <a:pos x="2227" y="1248"/>
              </a:cxn>
            </a:cxnLst>
            <a:rect l="0" t="0" r="r" b="b"/>
            <a:pathLst>
              <a:path w="2995" h="1248">
                <a:moveTo>
                  <a:pt x="2227" y="1248"/>
                </a:moveTo>
                <a:lnTo>
                  <a:pt x="0" y="921"/>
                </a:lnTo>
                <a:lnTo>
                  <a:pt x="2995" y="0"/>
                </a:lnTo>
                <a:lnTo>
                  <a:pt x="2227" y="1248"/>
                </a:lnTo>
              </a:path>
            </a:pathLst>
          </a:custGeom>
          <a:noFill/>
          <a:ln w="38100">
            <a:solidFill>
              <a:schemeClr val="tx1"/>
            </a:solidFill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7686" name="Text Box 38"/>
          <p:cNvSpPr txBox="1">
            <a:spLocks noChangeArrowheads="1"/>
          </p:cNvSpPr>
          <p:nvPr/>
        </p:nvSpPr>
        <p:spPr bwMode="auto">
          <a:xfrm>
            <a:off x="684213" y="4581525"/>
            <a:ext cx="4556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7687" name="Text Box 39"/>
          <p:cNvSpPr txBox="1">
            <a:spLocks noChangeArrowheads="1"/>
          </p:cNvSpPr>
          <p:nvPr/>
        </p:nvSpPr>
        <p:spPr bwMode="auto">
          <a:xfrm>
            <a:off x="5867400" y="3429000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7688" name="Text Box 40"/>
          <p:cNvSpPr txBox="1">
            <a:spLocks noChangeArrowheads="1"/>
          </p:cNvSpPr>
          <p:nvPr/>
        </p:nvSpPr>
        <p:spPr bwMode="auto">
          <a:xfrm>
            <a:off x="4716463" y="537368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27689" name="WordArt 41"/>
          <p:cNvSpPr>
            <a:spLocks noChangeArrowheads="1" noChangeShapeType="1" noTextEdit="1"/>
          </p:cNvSpPr>
          <p:nvPr/>
        </p:nvSpPr>
        <p:spPr bwMode="auto">
          <a:xfrm>
            <a:off x="3276600" y="3860800"/>
            <a:ext cx="431800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13</a:t>
            </a:r>
          </a:p>
        </p:txBody>
      </p:sp>
      <p:sp>
        <p:nvSpPr>
          <p:cNvPr id="27690" name="WordArt 42"/>
          <p:cNvSpPr>
            <a:spLocks noChangeArrowheads="1" noChangeShapeType="1" noTextEdit="1"/>
          </p:cNvSpPr>
          <p:nvPr/>
        </p:nvSpPr>
        <p:spPr bwMode="auto">
          <a:xfrm>
            <a:off x="5435600" y="4652963"/>
            <a:ext cx="215900" cy="2889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с</a:t>
            </a:r>
          </a:p>
        </p:txBody>
      </p:sp>
      <p:sp>
        <p:nvSpPr>
          <p:cNvPr id="27691" name="WordArt 43"/>
          <p:cNvSpPr>
            <a:spLocks noChangeArrowheads="1" noChangeShapeType="1" noTextEdit="1"/>
          </p:cNvSpPr>
          <p:nvPr/>
        </p:nvSpPr>
        <p:spPr bwMode="auto">
          <a:xfrm>
            <a:off x="2700338" y="5445125"/>
            <a:ext cx="287337" cy="3603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d</a:t>
            </a:r>
            <a:endParaRPr lang="ru-RU" sz="3600" b="1" i="1" kern="10">
              <a:ln w="19050">
                <a:solidFill>
                  <a:srgbClr val="FF99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4462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76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76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76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4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76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000"/>
                            </p:stCondLst>
                            <p:childTnLst>
                              <p:par>
                                <p:cTn id="27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76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7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6" dur="2000"/>
                                        <p:tgtEl>
                                          <p:spTgt spid="27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8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7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2768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76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76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3000"/>
                            </p:stCondLst>
                            <p:childTnLst>
                              <p:par>
                                <p:cTn id="54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6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276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7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76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76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9" restart="whenNotActive" fill="hold" evtFilter="cancelBubble" nodeType="interactiveSeq">
                <p:stCondLst>
                  <p:cond evt="onClick" delay="0">
                    <p:tgtEl>
                      <p:spTgt spid="276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0" fill="hold">
                      <p:stCondLst>
                        <p:cond delay="0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6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6" dur="1000"/>
                                        <p:tgtEl>
                                          <p:spTgt spid="27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6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7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276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1000"/>
                                        <p:tgtEl>
                                          <p:spTgt spid="27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682"/>
                  </p:tgtEl>
                </p:cond>
              </p:nextCondLst>
            </p:seq>
          </p:childTnLst>
        </p:cTn>
      </p:par>
    </p:tnLst>
    <p:bldLst>
      <p:bldP spid="27653" grpId="0" animBg="1"/>
      <p:bldP spid="27681" grpId="0" animBg="1"/>
      <p:bldP spid="27683" grpId="0" animBg="1"/>
      <p:bldP spid="27684" grpId="0" animBg="1"/>
      <p:bldP spid="27685" grpId="0" animBg="1"/>
      <p:bldP spid="27686" grpId="0"/>
      <p:bldP spid="27687" grpId="0"/>
      <p:bldP spid="27688" grpId="0"/>
      <p:bldP spid="27689" grpId="0" animBg="1"/>
      <p:bldP spid="27690" grpId="0" animBg="1"/>
      <p:bldP spid="2769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Freeform 4"/>
          <p:cNvSpPr>
            <a:spLocks/>
          </p:cNvSpPr>
          <p:nvPr/>
        </p:nvSpPr>
        <p:spPr bwMode="auto">
          <a:xfrm>
            <a:off x="7735888" y="457200"/>
            <a:ext cx="4762" cy="6400800"/>
          </a:xfrm>
          <a:custGeom>
            <a:avLst/>
            <a:gdLst/>
            <a:ahLst/>
            <a:cxnLst>
              <a:cxn ang="0">
                <a:pos x="3" y="0"/>
              </a:cxn>
              <a:cxn ang="0">
                <a:pos x="0" y="4032"/>
              </a:cxn>
            </a:cxnLst>
            <a:rect l="0" t="0" r="r" b="b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6913563" y="457200"/>
            <a:ext cx="57626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i="1">
                <a:solidFill>
                  <a:srgbClr val="FF0000"/>
                </a:solidFill>
                <a:latin typeface="Times New Roman" pitchFamily="18" charset="0"/>
              </a:rPr>
              <a:t>t</a:t>
            </a:r>
            <a:r>
              <a:rPr lang="en-US" sz="4000" b="1" i="1" baseline="30000">
                <a:solidFill>
                  <a:srgbClr val="FF0000"/>
                </a:solidFill>
                <a:latin typeface="Times New Roman" pitchFamily="18" charset="0"/>
              </a:rPr>
              <a:t>0</a:t>
            </a:r>
            <a:endParaRPr lang="ru-RU" sz="4000" b="1" i="1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200900" y="4587875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ru-RU" sz="4000" b="1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7634288" y="4803775"/>
            <a:ext cx="179387" cy="1793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6913563" y="457200"/>
            <a:ext cx="1584325" cy="6291263"/>
          </a:xfrm>
          <a:prstGeom prst="roundRect">
            <a:avLst>
              <a:gd name="adj" fmla="val 16667"/>
            </a:avLst>
          </a:prstGeom>
          <a:solidFill>
            <a:srgbClr val="FFFFFF">
              <a:alpha val="32001"/>
            </a:srgbClr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7561263" y="4229100"/>
            <a:ext cx="358775" cy="2159000"/>
          </a:xfrm>
          <a:prstGeom prst="roundRect">
            <a:avLst>
              <a:gd name="adj" fmla="val 16667"/>
            </a:avLst>
          </a:prstGeom>
          <a:solidFill>
            <a:srgbClr val="FF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7561263" y="844550"/>
            <a:ext cx="358775" cy="3816350"/>
          </a:xfrm>
          <a:prstGeom prst="roundRect">
            <a:avLst>
              <a:gd name="adj" fmla="val 16667"/>
            </a:avLst>
          </a:prstGeom>
          <a:solidFill>
            <a:srgbClr val="FF0000">
              <a:alpha val="75000"/>
            </a:srgbClr>
          </a:solidFill>
          <a:ln w="9525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 flipV="1">
            <a:off x="8351838" y="744538"/>
            <a:ext cx="0" cy="3816350"/>
          </a:xfrm>
          <a:prstGeom prst="line">
            <a:avLst/>
          </a:prstGeom>
          <a:noFill/>
          <a:ln w="317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8424863" y="2565400"/>
            <a:ext cx="719137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4000" b="1" i="1">
                <a:solidFill>
                  <a:srgbClr val="333399"/>
                </a:solidFill>
                <a:latin typeface="Times New Roman" pitchFamily="18" charset="0"/>
              </a:rPr>
              <a:t>p</a:t>
            </a:r>
            <a:r>
              <a:rPr lang="en-US" sz="4000" b="1" i="1" baseline="30000">
                <a:solidFill>
                  <a:srgbClr val="333399"/>
                </a:solidFill>
                <a:latin typeface="Times New Roman" pitchFamily="18" charset="0"/>
              </a:rPr>
              <a:t>0</a:t>
            </a:r>
            <a:endParaRPr lang="ru-RU" sz="40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  <p:pic>
        <p:nvPicPr>
          <p:cNvPr id="20512" name="Picture 32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492375"/>
            <a:ext cx="2428875" cy="3960813"/>
          </a:xfrm>
          <a:prstGeom prst="rect">
            <a:avLst/>
          </a:prstGeom>
          <a:noFill/>
        </p:spPr>
      </p:pic>
      <p:sp>
        <p:nvSpPr>
          <p:cNvPr id="20513" name="Text Box 33"/>
          <p:cNvSpPr txBox="1">
            <a:spLocks noChangeArrowheads="1"/>
          </p:cNvSpPr>
          <p:nvPr/>
        </p:nvSpPr>
        <p:spPr bwMode="auto">
          <a:xfrm>
            <a:off x="323850" y="333375"/>
            <a:ext cx="640873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395288" y="188913"/>
            <a:ext cx="6481762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В полдень термометр показывал температуру </a:t>
            </a:r>
            <a:r>
              <a:rPr lang="en-US" sz="2400" b="1" i="1">
                <a:solidFill>
                  <a:srgbClr val="000000"/>
                </a:solidFill>
                <a:latin typeface="Georgia" pitchFamily="18" charset="0"/>
              </a:rPr>
              <a:t>t</a:t>
            </a:r>
            <a:r>
              <a:rPr lang="en-US" sz="2400" b="1" i="1" baseline="30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en-US" sz="2400" b="1" i="1">
                <a:solidFill>
                  <a:srgbClr val="000000"/>
                </a:solidFill>
                <a:latin typeface="Georgia" pitchFamily="18" charset="0"/>
              </a:rPr>
              <a:t>C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, а к полуночи температура опустилась на р</a:t>
            </a:r>
            <a:r>
              <a:rPr lang="ru-RU" sz="2400" b="1" i="1" baseline="30000">
                <a:solidFill>
                  <a:srgbClr val="000000"/>
                </a:solidFill>
                <a:latin typeface="Georgia" pitchFamily="18" charset="0"/>
              </a:rPr>
              <a:t>0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С. Какую температуру показывал термометр в полночь?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Составьте выражение и найдите его значение:</a:t>
            </a:r>
            <a:endParaRPr lang="ru-RU" sz="2800" b="1" i="1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2411413" y="2781300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6600"/>
                </a:solidFill>
                <a:latin typeface="Times New Roman" pitchFamily="18" charset="0"/>
              </a:rPr>
              <a:t>при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t = 25</a:t>
            </a:r>
            <a:r>
              <a:rPr lang="ru-RU" sz="3200" b="1" i="1">
                <a:solidFill>
                  <a:srgbClr val="006600"/>
                </a:solidFill>
                <a:latin typeface="Times New Roman" pitchFamily="18" charset="0"/>
              </a:rPr>
              <a:t>, р = 7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0516" name="AutoShape 36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611188" y="6497638"/>
            <a:ext cx="1511300" cy="360362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Решение</a:t>
            </a:r>
            <a:r>
              <a:rPr lang="en-US" b="1">
                <a:solidFill>
                  <a:srgbClr val="000000"/>
                </a:solidFill>
              </a:rPr>
              <a:t>(4)</a:t>
            </a:r>
            <a:endParaRPr lang="ru-RU" b="1">
              <a:solidFill>
                <a:srgbClr val="000000"/>
              </a:solidFill>
            </a:endParaRPr>
          </a:p>
        </p:txBody>
      </p:sp>
      <p:sp>
        <p:nvSpPr>
          <p:cNvPr id="20517" name="WordArt 37"/>
          <p:cNvSpPr>
            <a:spLocks noChangeArrowheads="1" noChangeShapeType="1" noTextEdit="1"/>
          </p:cNvSpPr>
          <p:nvPr/>
        </p:nvSpPr>
        <p:spPr bwMode="auto">
          <a:xfrm>
            <a:off x="3563938" y="3573463"/>
            <a:ext cx="143986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 - p</a:t>
            </a:r>
            <a:endParaRPr lang="ru-RU" sz="3600" b="1" i="1" kern="10">
              <a:ln w="19050">
                <a:solidFill>
                  <a:srgbClr val="00FFFF"/>
                </a:solidFill>
                <a:round/>
                <a:headEnd/>
                <a:tailEnd/>
              </a:ln>
              <a:solidFill>
                <a:srgbClr val="0000FF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8" name="WordArt 38"/>
          <p:cNvSpPr>
            <a:spLocks noChangeArrowheads="1" noChangeShapeType="1" noTextEdit="1"/>
          </p:cNvSpPr>
          <p:nvPr/>
        </p:nvSpPr>
        <p:spPr bwMode="auto">
          <a:xfrm>
            <a:off x="2411413" y="4365625"/>
            <a:ext cx="1439862" cy="647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t - p</a:t>
            </a:r>
            <a:endParaRPr lang="ru-RU" sz="3600" b="1" i="1" kern="1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99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20519" name="WordArt 39"/>
          <p:cNvSpPr>
            <a:spLocks noChangeArrowheads="1" noChangeShapeType="1" noTextEdit="1"/>
          </p:cNvSpPr>
          <p:nvPr/>
        </p:nvSpPr>
        <p:spPr bwMode="auto">
          <a:xfrm>
            <a:off x="4140200" y="4437063"/>
            <a:ext cx="2665413" cy="504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00"/>
                  </a:solidFill>
                  <a:round/>
                  <a:headEnd/>
                  <a:tailEnd/>
                </a:ln>
                <a:solidFill>
                  <a:srgbClr val="0099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= 25 - 7</a:t>
            </a:r>
          </a:p>
        </p:txBody>
      </p:sp>
      <p:sp>
        <p:nvSpPr>
          <p:cNvPr id="20520" name="AutoShape 40"/>
          <p:cNvSpPr>
            <a:spLocks noChangeArrowheads="1"/>
          </p:cNvSpPr>
          <p:nvPr/>
        </p:nvSpPr>
        <p:spPr bwMode="auto">
          <a:xfrm>
            <a:off x="3492500" y="5013325"/>
            <a:ext cx="1655763" cy="1489075"/>
          </a:xfrm>
          <a:prstGeom prst="irregularSeal1">
            <a:avLst/>
          </a:prstGeom>
          <a:solidFill>
            <a:srgbClr val="FFFF00"/>
          </a:solidFill>
          <a:ln w="9525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5400" b="1" i="1">
                <a:solidFill>
                  <a:srgbClr val="333399"/>
                </a:solidFill>
                <a:latin typeface="Times New Roman" pitchFamily="18" charset="0"/>
              </a:rPr>
              <a:t>18</a:t>
            </a:r>
            <a:r>
              <a:rPr lang="en-US" sz="5400" b="1" i="1" baseline="30000">
                <a:solidFill>
                  <a:srgbClr val="333399"/>
                </a:solidFill>
                <a:latin typeface="Times New Roman" pitchFamily="18" charset="0"/>
              </a:rPr>
              <a:t>0</a:t>
            </a:r>
            <a:endParaRPr lang="ru-RU" sz="5400" b="1" i="1">
              <a:solidFill>
                <a:srgbClr val="333399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94467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5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0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20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20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20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20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7" presetClass="entr" presetSubtype="0" fill="hold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80"/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80"/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80"/>
                                        <p:tgtEl>
                                          <p:spTgt spid="205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40"/>
                            </p:stCondLst>
                            <p:childTnLst>
                              <p:par>
                                <p:cTn id="3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205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920"/>
                            </p:stCondLst>
                            <p:childTnLst>
                              <p:par>
                                <p:cTn id="4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205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8480"/>
                            </p:stCondLst>
                            <p:childTnLst>
                              <p:par>
                                <p:cTn id="50" presetID="22" presetClass="exit" presetSubtype="1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51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2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480"/>
                            </p:stCondLst>
                            <p:childTnLst>
                              <p:par>
                                <p:cTn id="6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0" restart="whenNotActive" fill="hold" evtFilter="cancelBubble" nodeType="interactiveSeq">
                <p:stCondLst>
                  <p:cond evt="onClick" delay="0">
                    <p:tgtEl>
                      <p:spTgt spid="205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1" fill="hold">
                      <p:stCondLst>
                        <p:cond delay="0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4" dur="1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1" dur="1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6"/>
                  </p:tgtEl>
                </p:cond>
              </p:nextCondLst>
            </p:seq>
          </p:childTnLst>
        </p:cTn>
      </p:par>
    </p:tnLst>
    <p:bldLst>
      <p:bldP spid="20484" grpId="0" animBg="1"/>
      <p:bldP spid="20497" grpId="0" animBg="1"/>
      <p:bldP spid="20507" grpId="0" animBg="1"/>
      <p:bldP spid="20508" grpId="0" animBg="1"/>
      <p:bldP spid="20509" grpId="0" animBg="1"/>
      <p:bldP spid="20509" grpId="1" animBg="1"/>
      <p:bldP spid="20510" grpId="0" animBg="1"/>
      <p:bldP spid="20511" grpId="0"/>
      <p:bldP spid="20515" grpId="0" animBg="1"/>
      <p:bldP spid="20517" grpId="0" animBg="1"/>
      <p:bldP spid="20518" grpId="0" animBg="1"/>
      <p:bldP spid="20519" grpId="0" animBg="1"/>
      <p:bldP spid="205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575"/>
            <a:ext cx="2428875" cy="3960813"/>
          </a:xfrm>
          <a:prstGeom prst="rect">
            <a:avLst/>
          </a:prstGeom>
          <a:noFill/>
        </p:spPr>
      </p:pic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250825" y="188913"/>
            <a:ext cx="2089150" cy="576262"/>
          </a:xfrm>
          <a:prstGeom prst="wedgeRoundRectCallout">
            <a:avLst>
              <a:gd name="adj1" fmla="val -19755"/>
              <a:gd name="adj2" fmla="val 348898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993300"/>
                </a:solidFill>
                <a:latin typeface="Georgia" pitchFamily="18" charset="0"/>
              </a:rPr>
              <a:t>Задача: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484438" y="188913"/>
            <a:ext cx="6481762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Точка К лежит на отрезке АВ. Найдите длину отрезка АК, если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АВ = </a:t>
            </a:r>
            <a:r>
              <a:rPr lang="ru-RU" sz="2400" b="1" i="1" dirty="0" err="1">
                <a:solidFill>
                  <a:srgbClr val="000000"/>
                </a:solidFill>
                <a:latin typeface="Georgia" pitchFamily="18" charset="0"/>
              </a:rPr>
              <a:t>х</a:t>
            </a: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 см, КВ = 3 см. Составьте выражение и найдите его значение при </a:t>
            </a:r>
            <a:r>
              <a:rPr lang="ru-RU" sz="2400" b="1" i="1" dirty="0" err="1">
                <a:solidFill>
                  <a:srgbClr val="000000"/>
                </a:solidFill>
                <a:latin typeface="Georgia" pitchFamily="18" charset="0"/>
              </a:rPr>
              <a:t>х</a:t>
            </a: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 = </a:t>
            </a:r>
            <a:r>
              <a:rPr lang="ru-RU" sz="2800" b="1" i="1" dirty="0">
                <a:solidFill>
                  <a:srgbClr val="000000"/>
                </a:solidFill>
                <a:latin typeface="Times New Roman" pitchFamily="18" charset="0"/>
              </a:rPr>
              <a:t>12; 9; 4.</a:t>
            </a:r>
          </a:p>
        </p:txBody>
      </p:sp>
      <p:sp>
        <p:nvSpPr>
          <p:cNvPr id="2560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6308725"/>
            <a:ext cx="1511300" cy="360363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Решение(4)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843213" y="2997200"/>
            <a:ext cx="5473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555875" y="2924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8027988" y="3573463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6372225" y="3357563"/>
            <a:ext cx="144463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227763" y="3357563"/>
            <a:ext cx="460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К</a:t>
            </a:r>
          </a:p>
        </p:txBody>
      </p:sp>
      <p:sp>
        <p:nvSpPr>
          <p:cNvPr id="25613" name="AutoShape 13"/>
          <p:cNvSpPr>
            <a:spLocks/>
          </p:cNvSpPr>
          <p:nvPr/>
        </p:nvSpPr>
        <p:spPr bwMode="auto">
          <a:xfrm rot="5835656">
            <a:off x="5436394" y="153194"/>
            <a:ext cx="420688" cy="5480050"/>
          </a:xfrm>
          <a:prstGeom prst="leftBrace">
            <a:avLst>
              <a:gd name="adj1" fmla="val 10855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5148263" y="2205038"/>
            <a:ext cx="115093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см</a:t>
            </a:r>
          </a:p>
        </p:txBody>
      </p:sp>
      <p:sp>
        <p:nvSpPr>
          <p:cNvPr id="25615" name="AutoShape 15"/>
          <p:cNvSpPr>
            <a:spLocks/>
          </p:cNvSpPr>
          <p:nvPr/>
        </p:nvSpPr>
        <p:spPr bwMode="auto">
          <a:xfrm rot="16634564" flipV="1">
            <a:off x="7079456" y="3153569"/>
            <a:ext cx="420688" cy="1835150"/>
          </a:xfrm>
          <a:prstGeom prst="leftBrace">
            <a:avLst>
              <a:gd name="adj1" fmla="val 36352"/>
              <a:gd name="adj2" fmla="val 48593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6" name="WordArt 16"/>
          <p:cNvSpPr>
            <a:spLocks noChangeArrowheads="1" noChangeShapeType="1" noTextEdit="1"/>
          </p:cNvSpPr>
          <p:nvPr/>
        </p:nvSpPr>
        <p:spPr bwMode="auto">
          <a:xfrm>
            <a:off x="6659563" y="4292600"/>
            <a:ext cx="11509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см</a:t>
            </a:r>
          </a:p>
        </p:txBody>
      </p:sp>
      <p:sp>
        <p:nvSpPr>
          <p:cNvPr id="25617" name="WordArt 17"/>
          <p:cNvSpPr>
            <a:spLocks noChangeArrowheads="1" noChangeShapeType="1" noTextEdit="1"/>
          </p:cNvSpPr>
          <p:nvPr/>
        </p:nvSpPr>
        <p:spPr bwMode="auto">
          <a:xfrm>
            <a:off x="3276600" y="3573463"/>
            <a:ext cx="16557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- 3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700338" y="4581525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1)  х – 3 = 12 – 3 = </a:t>
            </a:r>
            <a:r>
              <a:rPr lang="en-US" sz="3200" b="1" i="1">
                <a:solidFill>
                  <a:srgbClr val="333399"/>
                </a:solidFill>
                <a:latin typeface="Times New Roman" pitchFamily="18" charset="0"/>
              </a:rPr>
              <a:t>9</a:t>
            </a: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203575" y="5300663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2)  х – 3 = </a:t>
            </a:r>
            <a:r>
              <a:rPr lang="en-US" sz="32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9 – 3 = 6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708400" y="6021388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3)  х – 3 = 4 - 3 = 1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642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7"/>
                  </p:tgtEl>
                </p:cond>
              </p:nextCondLst>
            </p:seq>
          </p:childTnLst>
        </p:cTn>
      </p:par>
    </p:tnLst>
    <p:bldLst>
      <p:bldP spid="25605" grpId="0" animBg="1"/>
      <p:bldP spid="25608" grpId="0" animBg="1"/>
      <p:bldP spid="25609" grpId="0"/>
      <p:bldP spid="25610" grpId="0"/>
      <p:bldP spid="25611" grpId="0" animBg="1"/>
      <p:bldP spid="25612" grpId="0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4" name="Picture 4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060575"/>
            <a:ext cx="2428875" cy="3960813"/>
          </a:xfrm>
          <a:prstGeom prst="rect">
            <a:avLst/>
          </a:prstGeom>
          <a:noFill/>
        </p:spPr>
      </p:pic>
      <p:sp>
        <p:nvSpPr>
          <p:cNvPr id="25605" name="AutoShape 5"/>
          <p:cNvSpPr>
            <a:spLocks noChangeArrowheads="1"/>
          </p:cNvSpPr>
          <p:nvPr/>
        </p:nvSpPr>
        <p:spPr bwMode="auto">
          <a:xfrm>
            <a:off x="250825" y="188913"/>
            <a:ext cx="2089150" cy="576262"/>
          </a:xfrm>
          <a:prstGeom prst="wedgeRoundRectCallout">
            <a:avLst>
              <a:gd name="adj1" fmla="val -19755"/>
              <a:gd name="adj2" fmla="val 348898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Задача:</a:t>
            </a: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2484438" y="188913"/>
            <a:ext cx="6481762" cy="1979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Точка К лежит на отрезке АВ. Найдите длину отрезка АК, если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АВ = </a:t>
            </a:r>
            <a:r>
              <a:rPr lang="ru-RU" sz="2400" b="1" i="1" dirty="0" err="1">
                <a:solidFill>
                  <a:srgbClr val="000000"/>
                </a:solidFill>
                <a:latin typeface="Georgia" pitchFamily="18" charset="0"/>
              </a:rPr>
              <a:t>х</a:t>
            </a: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 см, КВ = 3 см. Составьте выражение и найдите его значение при </a:t>
            </a:r>
            <a:r>
              <a:rPr lang="ru-RU" sz="2400" b="1" i="1" dirty="0" err="1">
                <a:solidFill>
                  <a:srgbClr val="000000"/>
                </a:solidFill>
                <a:latin typeface="Georgia" pitchFamily="18" charset="0"/>
              </a:rPr>
              <a:t>х</a:t>
            </a:r>
            <a:r>
              <a:rPr lang="ru-RU" sz="2400" b="1" i="1" dirty="0">
                <a:solidFill>
                  <a:srgbClr val="000000"/>
                </a:solidFill>
                <a:latin typeface="Georgia" pitchFamily="18" charset="0"/>
              </a:rPr>
              <a:t> = </a:t>
            </a:r>
            <a:r>
              <a:rPr lang="ru-RU" sz="2800" b="1" i="1" dirty="0">
                <a:solidFill>
                  <a:srgbClr val="000000"/>
                </a:solidFill>
                <a:latin typeface="Times New Roman" pitchFamily="18" charset="0"/>
              </a:rPr>
              <a:t>12; 9; 4.</a:t>
            </a:r>
          </a:p>
        </p:txBody>
      </p:sp>
      <p:sp>
        <p:nvSpPr>
          <p:cNvPr id="25607" name="AutoShape 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539750" y="6308725"/>
            <a:ext cx="1511300" cy="360363"/>
          </a:xfrm>
          <a:prstGeom prst="actionButtonBlank">
            <a:avLst/>
          </a:prstGeom>
          <a:gradFill rotWithShape="1">
            <a:gsLst>
              <a:gs pos="0">
                <a:srgbClr val="0000FF"/>
              </a:gs>
              <a:gs pos="50000">
                <a:srgbClr val="0000FF">
                  <a:gamma/>
                  <a:tint val="0"/>
                  <a:invGamma/>
                </a:srgbClr>
              </a:gs>
              <a:gs pos="100000">
                <a:srgbClr val="0000FF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</a:rPr>
              <a:t>Решение(4)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843213" y="2997200"/>
            <a:ext cx="5473700" cy="6477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 type="diamond" w="med" len="med"/>
            <a:tailEnd type="diamond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555875" y="2924175"/>
            <a:ext cx="455613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8027988" y="3573463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6372225" y="3357563"/>
            <a:ext cx="144463" cy="122237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6227763" y="3357563"/>
            <a:ext cx="4603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К</a:t>
            </a:r>
          </a:p>
        </p:txBody>
      </p:sp>
      <p:sp>
        <p:nvSpPr>
          <p:cNvPr id="25613" name="AutoShape 13"/>
          <p:cNvSpPr>
            <a:spLocks/>
          </p:cNvSpPr>
          <p:nvPr/>
        </p:nvSpPr>
        <p:spPr bwMode="auto">
          <a:xfrm rot="5835656">
            <a:off x="5436394" y="153194"/>
            <a:ext cx="420688" cy="5480050"/>
          </a:xfrm>
          <a:prstGeom prst="leftBrace">
            <a:avLst>
              <a:gd name="adj1" fmla="val 10855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5148263" y="2205038"/>
            <a:ext cx="115093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см</a:t>
            </a:r>
          </a:p>
        </p:txBody>
      </p:sp>
      <p:sp>
        <p:nvSpPr>
          <p:cNvPr id="25615" name="AutoShape 15"/>
          <p:cNvSpPr>
            <a:spLocks/>
          </p:cNvSpPr>
          <p:nvPr/>
        </p:nvSpPr>
        <p:spPr bwMode="auto">
          <a:xfrm rot="16634564" flipV="1">
            <a:off x="7079456" y="3153569"/>
            <a:ext cx="420688" cy="1835150"/>
          </a:xfrm>
          <a:prstGeom prst="leftBrace">
            <a:avLst>
              <a:gd name="adj1" fmla="val 36352"/>
              <a:gd name="adj2" fmla="val 48593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25616" name="WordArt 16"/>
          <p:cNvSpPr>
            <a:spLocks noChangeArrowheads="1" noChangeShapeType="1" noTextEdit="1"/>
          </p:cNvSpPr>
          <p:nvPr/>
        </p:nvSpPr>
        <p:spPr bwMode="auto">
          <a:xfrm>
            <a:off x="6659563" y="4292600"/>
            <a:ext cx="11509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3 см</a:t>
            </a:r>
          </a:p>
        </p:txBody>
      </p:sp>
      <p:sp>
        <p:nvSpPr>
          <p:cNvPr id="25617" name="WordArt 17"/>
          <p:cNvSpPr>
            <a:spLocks noChangeArrowheads="1" noChangeShapeType="1" noTextEdit="1"/>
          </p:cNvSpPr>
          <p:nvPr/>
        </p:nvSpPr>
        <p:spPr bwMode="auto">
          <a:xfrm>
            <a:off x="3276600" y="3573463"/>
            <a:ext cx="16557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i="1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х - 3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700338" y="4581525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1)  х – 3 = 12 – 3 = </a:t>
            </a:r>
            <a:r>
              <a:rPr lang="en-US" sz="3200" b="1" i="1">
                <a:solidFill>
                  <a:srgbClr val="333399"/>
                </a:solidFill>
                <a:latin typeface="Times New Roman" pitchFamily="18" charset="0"/>
              </a:rPr>
              <a:t>9</a:t>
            </a: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3203575" y="5300663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2)  х – 3 = </a:t>
            </a:r>
            <a:r>
              <a:rPr lang="en-US" sz="3200" b="1" i="1">
                <a:solidFill>
                  <a:srgbClr val="333399"/>
                </a:solidFill>
                <a:latin typeface="Times New Roman" pitchFamily="18" charset="0"/>
              </a:rPr>
              <a:t> </a:t>
            </a: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9 – 3 = 6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708400" y="6021388"/>
            <a:ext cx="3816350" cy="647700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3)  х – 3 = 4 - 3 = 1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66236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56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256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7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8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80"/>
                                        <p:tgtEl>
                                          <p:spTgt spid="256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3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4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" dur="80"/>
                                        <p:tgtEl>
                                          <p:spTgt spid="256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000"/>
                            </p:stCondLst>
                            <p:childTnLst>
                              <p:par>
                                <p:cTn id="6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0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2560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3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0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07" dur="1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14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5607"/>
                  </p:tgtEl>
                </p:cond>
              </p:nextCondLst>
            </p:seq>
          </p:childTnLst>
        </p:cTn>
      </p:par>
    </p:tnLst>
    <p:bldLst>
      <p:bldP spid="25605" grpId="0" animBg="1"/>
      <p:bldP spid="25608" grpId="0" animBg="1"/>
      <p:bldP spid="25609" grpId="0"/>
      <p:bldP spid="25610" grpId="0"/>
      <p:bldP spid="25611" grpId="0" animBg="1"/>
      <p:bldP spid="25612" grpId="0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dd36efffaa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12875"/>
            <a:ext cx="2428875" cy="3960813"/>
          </a:xfrm>
          <a:prstGeom prst="rect">
            <a:avLst/>
          </a:prstGeom>
          <a:noFill/>
        </p:spPr>
      </p:pic>
      <p:sp>
        <p:nvSpPr>
          <p:cNvPr id="12293" name="AutoShape 5"/>
          <p:cNvSpPr>
            <a:spLocks noChangeArrowheads="1"/>
          </p:cNvSpPr>
          <p:nvPr/>
        </p:nvSpPr>
        <p:spPr bwMode="auto">
          <a:xfrm>
            <a:off x="250825" y="188913"/>
            <a:ext cx="2592388" cy="936625"/>
          </a:xfrm>
          <a:prstGeom prst="wedgeRoundRectCallout">
            <a:avLst>
              <a:gd name="adj1" fmla="val 15523"/>
              <a:gd name="adj2" fmla="val 111019"/>
              <a:gd name="adj3" fmla="val 16667"/>
            </a:avLst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993300"/>
                </a:solidFill>
                <a:latin typeface="Georgia" pitchFamily="18" charset="0"/>
              </a:rPr>
              <a:t>Заполни таблицу:</a:t>
            </a:r>
          </a:p>
        </p:txBody>
      </p:sp>
      <p:graphicFrame>
        <p:nvGraphicFramePr>
          <p:cNvPr id="12333" name="Group 45"/>
          <p:cNvGraphicFramePr>
            <a:graphicFrameLocks noGrp="1"/>
          </p:cNvGraphicFramePr>
          <p:nvPr>
            <p:ph/>
          </p:nvPr>
        </p:nvGraphicFramePr>
        <p:xfrm>
          <a:off x="2124075" y="1412875"/>
          <a:ext cx="6840538" cy="4537076"/>
        </p:xfrm>
        <a:graphic>
          <a:graphicData uri="http://schemas.openxmlformats.org/drawingml/2006/table">
            <a:tbl>
              <a:tblPr/>
              <a:tblGrid>
                <a:gridCol w="1709738"/>
                <a:gridCol w="1709737"/>
                <a:gridCol w="1711325"/>
                <a:gridCol w="1709738"/>
              </a:tblGrid>
              <a:tr h="11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150</a:t>
                      </a:r>
                      <a:endParaRPr kumimoji="0" lang="ru-RU" sz="5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38</a:t>
                      </a:r>
                      <a:endParaRPr kumimoji="0" lang="ru-RU" sz="5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72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19</a:t>
                      </a:r>
                      <a:endParaRPr kumimoji="0" lang="ru-RU" sz="54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9</a:t>
                      </a:r>
                      <a:endParaRPr kumimoji="0" lang="ru-RU" sz="54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50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  <a:r>
                        <a:rPr kumimoji="0" lang="en-US" sz="54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a+b</a:t>
                      </a:r>
                      <a:endParaRPr kumimoji="0" lang="ru-RU" sz="5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33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a-</a:t>
                      </a:r>
                      <a:r>
                        <a:rPr kumimoji="0" lang="ru-RU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  <a:r>
                        <a:rPr kumimoji="0" lang="en-US" sz="54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b</a:t>
                      </a:r>
                      <a:endParaRPr kumimoji="0" lang="ru-RU" sz="5400" b="1" i="1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1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34" name="WordArt 46"/>
          <p:cNvSpPr>
            <a:spLocks noChangeArrowheads="1" noChangeShapeType="1" noTextEdit="1"/>
          </p:cNvSpPr>
          <p:nvPr/>
        </p:nvSpPr>
        <p:spPr bwMode="auto">
          <a:xfrm>
            <a:off x="3995738" y="3933825"/>
            <a:ext cx="1296987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35" name="WordArt 47"/>
          <p:cNvSpPr>
            <a:spLocks noChangeArrowheads="1" noChangeShapeType="1" noTextEdit="1"/>
          </p:cNvSpPr>
          <p:nvPr/>
        </p:nvSpPr>
        <p:spPr bwMode="auto">
          <a:xfrm>
            <a:off x="3995738" y="5157788"/>
            <a:ext cx="1296987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36" name="WordArt 48"/>
          <p:cNvSpPr>
            <a:spLocks noChangeArrowheads="1" noChangeShapeType="1" noTextEdit="1"/>
          </p:cNvSpPr>
          <p:nvPr/>
        </p:nvSpPr>
        <p:spPr bwMode="auto">
          <a:xfrm>
            <a:off x="5940425" y="3933825"/>
            <a:ext cx="9366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37" name="WordArt 49"/>
          <p:cNvSpPr>
            <a:spLocks noChangeArrowheads="1" noChangeShapeType="1" noTextEdit="1"/>
          </p:cNvSpPr>
          <p:nvPr/>
        </p:nvSpPr>
        <p:spPr bwMode="auto">
          <a:xfrm>
            <a:off x="5940425" y="5157788"/>
            <a:ext cx="9366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38" name="WordArt 50"/>
          <p:cNvSpPr>
            <a:spLocks noChangeArrowheads="1" noChangeShapeType="1" noTextEdit="1"/>
          </p:cNvSpPr>
          <p:nvPr/>
        </p:nvSpPr>
        <p:spPr bwMode="auto">
          <a:xfrm>
            <a:off x="7667625" y="4005263"/>
            <a:ext cx="9366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2339" name="WordArt 51"/>
          <p:cNvSpPr>
            <a:spLocks noChangeArrowheads="1" noChangeShapeType="1" noTextEdit="1"/>
          </p:cNvSpPr>
          <p:nvPr/>
        </p:nvSpPr>
        <p:spPr bwMode="auto">
          <a:xfrm>
            <a:off x="7667625" y="5157788"/>
            <a:ext cx="936625" cy="7905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600" b="1" i="1" kern="10" dirty="0">
              <a:ln w="19050">
                <a:solidFill>
                  <a:srgbClr val="00FF00"/>
                </a:solidFill>
                <a:round/>
                <a:headEnd/>
                <a:tailEnd/>
              </a:ln>
              <a:solidFill>
                <a:srgbClr val="008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991117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1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3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23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3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3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2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23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2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5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2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3" grpId="0" animBg="1"/>
      <p:bldP spid="12334" grpId="0" animBg="1"/>
      <p:bldP spid="12335" grpId="0" animBg="1"/>
      <p:bldP spid="12336" grpId="0" animBg="1"/>
      <p:bldP spid="12337" grpId="0" animBg="1"/>
      <p:bldP spid="12338" grpId="0" animBg="1"/>
      <p:bldP spid="1233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Freeform 2"/>
          <p:cNvSpPr>
            <a:spLocks/>
          </p:cNvSpPr>
          <p:nvPr/>
        </p:nvSpPr>
        <p:spPr bwMode="auto">
          <a:xfrm>
            <a:off x="198438" y="4906963"/>
            <a:ext cx="8945562" cy="365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5635" y="23"/>
              </a:cxn>
            </a:cxnLst>
            <a:rect l="0" t="0" r="r" b="b"/>
            <a:pathLst>
              <a:path w="5635" h="23">
                <a:moveTo>
                  <a:pt x="0" y="0"/>
                </a:moveTo>
                <a:lnTo>
                  <a:pt x="5635" y="23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39" name="Oval 3"/>
          <p:cNvSpPr>
            <a:spLocks noChangeArrowheads="1"/>
          </p:cNvSpPr>
          <p:nvPr/>
        </p:nvSpPr>
        <p:spPr bwMode="auto">
          <a:xfrm flipV="1">
            <a:off x="179388" y="4797425"/>
            <a:ext cx="71437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40" name="Oval 4"/>
          <p:cNvSpPr>
            <a:spLocks noChangeArrowheads="1"/>
          </p:cNvSpPr>
          <p:nvPr/>
        </p:nvSpPr>
        <p:spPr bwMode="auto">
          <a:xfrm flipV="1">
            <a:off x="1258888" y="4797425"/>
            <a:ext cx="71437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41" name="Oval 5"/>
          <p:cNvSpPr>
            <a:spLocks noChangeArrowheads="1"/>
          </p:cNvSpPr>
          <p:nvPr/>
        </p:nvSpPr>
        <p:spPr bwMode="auto">
          <a:xfrm flipV="1">
            <a:off x="4067175" y="4797425"/>
            <a:ext cx="71438" cy="215900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42" name="Text Box 6"/>
          <p:cNvSpPr txBox="1">
            <a:spLocks noChangeArrowheads="1"/>
          </p:cNvSpPr>
          <p:nvPr/>
        </p:nvSpPr>
        <p:spPr bwMode="auto">
          <a:xfrm>
            <a:off x="2411413" y="404813"/>
            <a:ext cx="6481762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На координатном луче отмечены точки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А(1)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и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  В(а).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Отметьте на этом луче  точку 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М(а + 3) </a:t>
            </a:r>
            <a:r>
              <a:rPr lang="ru-RU" sz="2400" b="1" i="1">
                <a:solidFill>
                  <a:srgbClr val="000000"/>
                </a:solidFill>
                <a:latin typeface="Georgia" pitchFamily="18" charset="0"/>
              </a:rPr>
              <a:t>и</a:t>
            </a:r>
            <a:r>
              <a:rPr lang="ru-RU" sz="2800" b="1" i="1">
                <a:solidFill>
                  <a:srgbClr val="000000"/>
                </a:solidFill>
                <a:latin typeface="Times New Roman" pitchFamily="18" charset="0"/>
              </a:rPr>
              <a:t>  Р(а – 2).</a:t>
            </a:r>
          </a:p>
        </p:txBody>
      </p:sp>
      <p:pic>
        <p:nvPicPr>
          <p:cNvPr id="39943" name="Picture 7" descr="dd36efffaae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428875" cy="3960813"/>
          </a:xfrm>
          <a:prstGeom prst="rect">
            <a:avLst/>
          </a:prstGeom>
          <a:noFill/>
        </p:spPr>
      </p:pic>
      <p:sp>
        <p:nvSpPr>
          <p:cNvPr id="39944" name="Text Box 8"/>
          <p:cNvSpPr txBox="1">
            <a:spLocks noChangeArrowheads="1"/>
          </p:cNvSpPr>
          <p:nvPr/>
        </p:nvSpPr>
        <p:spPr bwMode="auto">
          <a:xfrm>
            <a:off x="0" y="4941888"/>
            <a:ext cx="47783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О</a:t>
            </a:r>
          </a:p>
        </p:txBody>
      </p:sp>
      <p:sp>
        <p:nvSpPr>
          <p:cNvPr id="39945" name="Text Box 9"/>
          <p:cNvSpPr txBox="1">
            <a:spLocks noChangeArrowheads="1"/>
          </p:cNvSpPr>
          <p:nvPr/>
        </p:nvSpPr>
        <p:spPr bwMode="auto">
          <a:xfrm>
            <a:off x="1042988" y="4941888"/>
            <a:ext cx="455612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39946" name="Text Box 10"/>
          <p:cNvSpPr txBox="1">
            <a:spLocks noChangeArrowheads="1"/>
          </p:cNvSpPr>
          <p:nvPr/>
        </p:nvSpPr>
        <p:spPr bwMode="auto">
          <a:xfrm>
            <a:off x="3924300" y="4941888"/>
            <a:ext cx="45561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39947" name="Text Box 11"/>
          <p:cNvSpPr txBox="1">
            <a:spLocks noChangeArrowheads="1"/>
          </p:cNvSpPr>
          <p:nvPr/>
        </p:nvSpPr>
        <p:spPr bwMode="auto">
          <a:xfrm>
            <a:off x="0" y="4149725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0</a:t>
            </a:r>
          </a:p>
        </p:txBody>
      </p:sp>
      <p:sp>
        <p:nvSpPr>
          <p:cNvPr id="39948" name="Text Box 12"/>
          <p:cNvSpPr txBox="1">
            <a:spLocks noChangeArrowheads="1"/>
          </p:cNvSpPr>
          <p:nvPr/>
        </p:nvSpPr>
        <p:spPr bwMode="auto">
          <a:xfrm>
            <a:off x="1116013" y="4149725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>
                <a:solidFill>
                  <a:srgbClr val="00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39949" name="Text Box 13"/>
          <p:cNvSpPr txBox="1">
            <a:spLocks noChangeArrowheads="1"/>
          </p:cNvSpPr>
          <p:nvPr/>
        </p:nvSpPr>
        <p:spPr bwMode="auto">
          <a:xfrm>
            <a:off x="3924300" y="4292600"/>
            <a:ext cx="387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а</a:t>
            </a:r>
          </a:p>
        </p:txBody>
      </p:sp>
      <p:grpSp>
        <p:nvGrpSpPr>
          <p:cNvPr id="39950" name="Group 14"/>
          <p:cNvGrpSpPr>
            <a:grpSpLocks/>
          </p:cNvGrpSpPr>
          <p:nvPr/>
        </p:nvGrpSpPr>
        <p:grpSpPr bwMode="auto">
          <a:xfrm>
            <a:off x="0" y="5013325"/>
            <a:ext cx="6264275" cy="631825"/>
            <a:chOff x="249" y="3747"/>
            <a:chExt cx="3946" cy="398"/>
          </a:xfrm>
        </p:grpSpPr>
        <p:sp>
          <p:nvSpPr>
            <p:cNvPr id="39951" name="Freeform 15" descr="Папирус"/>
            <p:cNvSpPr>
              <a:spLocks/>
            </p:cNvSpPr>
            <p:nvPr/>
          </p:nvSpPr>
          <p:spPr bwMode="auto">
            <a:xfrm>
              <a:off x="297" y="3792"/>
              <a:ext cx="3880" cy="35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44"/>
                </a:cxn>
                <a:cxn ang="0">
                  <a:pos x="3872" y="344"/>
                </a:cxn>
                <a:cxn ang="0">
                  <a:pos x="3880" y="0"/>
                </a:cxn>
                <a:cxn ang="0">
                  <a:pos x="0" y="0"/>
                </a:cxn>
              </a:cxnLst>
              <a:rect l="0" t="0" r="r" b="b"/>
              <a:pathLst>
                <a:path w="3880" h="344">
                  <a:moveTo>
                    <a:pt x="0" y="0"/>
                  </a:moveTo>
                  <a:lnTo>
                    <a:pt x="0" y="344"/>
                  </a:lnTo>
                  <a:lnTo>
                    <a:pt x="3872" y="344"/>
                  </a:lnTo>
                  <a:lnTo>
                    <a:pt x="3880" y="0"/>
                  </a:lnTo>
                  <a:lnTo>
                    <a:pt x="0" y="0"/>
                  </a:lnTo>
                  <a:close/>
                </a:path>
              </a:pathLst>
            </a:custGeom>
            <a:blipFill dpi="0" rotWithShape="1">
              <a:blip r:embed="rId4" cstate="print"/>
              <a:srcRect/>
              <a:tile tx="0" ty="0" sx="100000" sy="100000" flip="none" algn="tl"/>
            </a:blipFill>
            <a:ln w="12700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952" name="Oval 16"/>
            <p:cNvSpPr>
              <a:spLocks noChangeArrowheads="1"/>
            </p:cNvSpPr>
            <p:nvPr/>
          </p:nvSpPr>
          <p:spPr bwMode="auto">
            <a:xfrm rot="-4023734">
              <a:off x="475" y="3925"/>
              <a:ext cx="94" cy="89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953" name="Text Box 17"/>
            <p:cNvSpPr txBox="1">
              <a:spLocks noChangeArrowheads="1"/>
            </p:cNvSpPr>
            <p:nvPr/>
          </p:nvSpPr>
          <p:spPr bwMode="auto">
            <a:xfrm rot="10800000">
              <a:off x="293" y="3747"/>
              <a:ext cx="3902" cy="19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8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r>
                <a:rPr lang="en-US" sz="900">
                  <a:solidFill>
                    <a:srgbClr val="000000"/>
                  </a:solidFill>
                  <a:cs typeface="Arial" charset="0"/>
                </a:rPr>
                <a:t>IIII</a:t>
              </a:r>
              <a:r>
                <a:rPr lang="en-US" sz="1400">
                  <a:solidFill>
                    <a:srgbClr val="000000"/>
                  </a:solidFill>
                  <a:cs typeface="Arial" charset="0"/>
                </a:rPr>
                <a:t>I</a:t>
              </a:r>
              <a:endParaRPr lang="ru-RU" sz="90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39954" name="Text Box 18"/>
            <p:cNvSpPr txBox="1">
              <a:spLocks noChangeArrowheads="1"/>
            </p:cNvSpPr>
            <p:nvPr/>
          </p:nvSpPr>
          <p:spPr bwMode="auto">
            <a:xfrm>
              <a:off x="249" y="3883"/>
              <a:ext cx="3903" cy="144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0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1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2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3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4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5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6        7        8        </a:t>
              </a:r>
              <a:r>
                <a:rPr lang="ru-RU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 </a:t>
              </a:r>
              <a:r>
                <a:rPr lang="en-US" sz="900" b="1">
                  <a:solidFill>
                    <a:srgbClr val="000000"/>
                  </a:solidFill>
                  <a:latin typeface="Tahoma" pitchFamily="34" charset="0"/>
                  <a:cs typeface="Arial" charset="0"/>
                </a:rPr>
                <a:t>9       10      11      12       13      14      15      16   </a:t>
              </a:r>
              <a:endParaRPr lang="ru-RU" sz="900" b="1">
                <a:solidFill>
                  <a:srgbClr val="000000"/>
                </a:solidFill>
                <a:latin typeface="Tahoma" pitchFamily="34" charset="0"/>
                <a:cs typeface="Arial" charset="0"/>
              </a:endParaRPr>
            </a:p>
          </p:txBody>
        </p:sp>
      </p:grpSp>
      <p:sp>
        <p:nvSpPr>
          <p:cNvPr id="39960" name="Rectangle 24"/>
          <p:cNvSpPr>
            <a:spLocks noChangeArrowheads="1"/>
          </p:cNvSpPr>
          <p:nvPr/>
        </p:nvSpPr>
        <p:spPr bwMode="auto">
          <a:xfrm>
            <a:off x="2484438" y="1628775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1 ед.отр. = 3 см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9961" name="Rectangle 25"/>
          <p:cNvSpPr>
            <a:spLocks noChangeArrowheads="1"/>
          </p:cNvSpPr>
          <p:nvPr/>
        </p:nvSpPr>
        <p:spPr bwMode="auto">
          <a:xfrm>
            <a:off x="2484438" y="2276475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2 ед.отр. = 6 см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sp>
        <p:nvSpPr>
          <p:cNvPr id="39962" name="Rectangle 26"/>
          <p:cNvSpPr>
            <a:spLocks noChangeArrowheads="1"/>
          </p:cNvSpPr>
          <p:nvPr/>
        </p:nvSpPr>
        <p:spPr bwMode="auto">
          <a:xfrm>
            <a:off x="2411413" y="2924175"/>
            <a:ext cx="381635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3 ед.отр. = 9 см 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  <p:grpSp>
        <p:nvGrpSpPr>
          <p:cNvPr id="39963" name="Group 27"/>
          <p:cNvGrpSpPr>
            <a:grpSpLocks/>
          </p:cNvGrpSpPr>
          <p:nvPr/>
        </p:nvGrpSpPr>
        <p:grpSpPr bwMode="auto">
          <a:xfrm rot="2541882">
            <a:off x="4140200" y="1773238"/>
            <a:ext cx="1336675" cy="3100387"/>
            <a:chOff x="2183" y="390"/>
            <a:chExt cx="852" cy="1953"/>
          </a:xfrm>
        </p:grpSpPr>
        <p:sp>
          <p:nvSpPr>
            <p:cNvPr id="39964" name="Freeform 28"/>
            <p:cNvSpPr>
              <a:spLocks/>
            </p:cNvSpPr>
            <p:nvPr/>
          </p:nvSpPr>
          <p:spPr bwMode="auto">
            <a:xfrm rot="352441">
              <a:off x="2183" y="390"/>
              <a:ext cx="852" cy="1909"/>
            </a:xfrm>
            <a:custGeom>
              <a:avLst/>
              <a:gdLst/>
              <a:ahLst/>
              <a:cxnLst>
                <a:cxn ang="0">
                  <a:pos x="0" y="90"/>
                </a:cxn>
                <a:cxn ang="0">
                  <a:pos x="227" y="0"/>
                </a:cxn>
                <a:cxn ang="0">
                  <a:pos x="1179" y="2540"/>
                </a:cxn>
                <a:cxn ang="0">
                  <a:pos x="1252" y="3125"/>
                </a:cxn>
                <a:cxn ang="0">
                  <a:pos x="952" y="2630"/>
                </a:cxn>
                <a:cxn ang="0">
                  <a:pos x="0" y="90"/>
                </a:cxn>
              </a:cxnLst>
              <a:rect l="0" t="0" r="r" b="b"/>
              <a:pathLst>
                <a:path w="1252" h="3125">
                  <a:moveTo>
                    <a:pt x="0" y="90"/>
                  </a:moveTo>
                  <a:lnTo>
                    <a:pt x="227" y="0"/>
                  </a:lnTo>
                  <a:lnTo>
                    <a:pt x="1179" y="2540"/>
                  </a:lnTo>
                  <a:lnTo>
                    <a:pt x="1252" y="3125"/>
                  </a:lnTo>
                  <a:lnTo>
                    <a:pt x="952" y="2630"/>
                  </a:lnTo>
                  <a:lnTo>
                    <a:pt x="0" y="90"/>
                  </a:lnTo>
                  <a:close/>
                </a:path>
              </a:pathLst>
            </a:custGeom>
            <a:solidFill>
              <a:srgbClr val="00FF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965" name="Freeform 29"/>
            <p:cNvSpPr>
              <a:spLocks/>
            </p:cNvSpPr>
            <p:nvPr/>
          </p:nvSpPr>
          <p:spPr bwMode="auto">
            <a:xfrm rot="352441">
              <a:off x="2750" y="1972"/>
              <a:ext cx="215" cy="371"/>
            </a:xfrm>
            <a:custGeom>
              <a:avLst/>
              <a:gdLst/>
              <a:ahLst/>
              <a:cxnLst>
                <a:cxn ang="0">
                  <a:pos x="316" y="608"/>
                </a:cxn>
                <a:cxn ang="0">
                  <a:pos x="227" y="0"/>
                </a:cxn>
                <a:cxn ang="0">
                  <a:pos x="0" y="90"/>
                </a:cxn>
                <a:cxn ang="0">
                  <a:pos x="316" y="608"/>
                </a:cxn>
              </a:cxnLst>
              <a:rect l="0" t="0" r="r" b="b"/>
              <a:pathLst>
                <a:path w="316" h="608">
                  <a:moveTo>
                    <a:pt x="316" y="608"/>
                  </a:moveTo>
                  <a:lnTo>
                    <a:pt x="227" y="0"/>
                  </a:lnTo>
                  <a:lnTo>
                    <a:pt x="0" y="90"/>
                  </a:lnTo>
                  <a:lnTo>
                    <a:pt x="316" y="608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FF9900"/>
                </a:gs>
                <a:gs pos="100000">
                  <a:schemeClr val="bg1"/>
                </a:gs>
              </a:gsLst>
              <a:lin ang="2700000" scaled="1"/>
            </a:gradFill>
            <a:ln w="9525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966" name="Freeform 30"/>
            <p:cNvSpPr>
              <a:spLocks/>
            </p:cNvSpPr>
            <p:nvPr/>
          </p:nvSpPr>
          <p:spPr bwMode="auto">
            <a:xfrm rot="352441">
              <a:off x="2867" y="2199"/>
              <a:ext cx="82" cy="141"/>
            </a:xfrm>
            <a:custGeom>
              <a:avLst/>
              <a:gdLst/>
              <a:ahLst/>
              <a:cxnLst>
                <a:cxn ang="0">
                  <a:pos x="85" y="0"/>
                </a:cxn>
                <a:cxn ang="0">
                  <a:pos x="0" y="25"/>
                </a:cxn>
                <a:cxn ang="0">
                  <a:pos x="121" y="230"/>
                </a:cxn>
                <a:cxn ang="0">
                  <a:pos x="85" y="0"/>
                </a:cxn>
              </a:cxnLst>
              <a:rect l="0" t="0" r="r" b="b"/>
              <a:pathLst>
                <a:path w="121" h="230">
                  <a:moveTo>
                    <a:pt x="85" y="0"/>
                  </a:moveTo>
                  <a:lnTo>
                    <a:pt x="0" y="25"/>
                  </a:lnTo>
                  <a:lnTo>
                    <a:pt x="121" y="230"/>
                  </a:lnTo>
                  <a:lnTo>
                    <a:pt x="85" y="0"/>
                  </a:lnTo>
                  <a:close/>
                </a:path>
              </a:pathLst>
            </a:cu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  <p:sp>
          <p:nvSpPr>
            <p:cNvPr id="39967" name="Freeform 31"/>
            <p:cNvSpPr>
              <a:spLocks/>
            </p:cNvSpPr>
            <p:nvPr/>
          </p:nvSpPr>
          <p:spPr bwMode="auto">
            <a:xfrm rot="352441">
              <a:off x="2263" y="402"/>
              <a:ext cx="744" cy="1595"/>
            </a:xfrm>
            <a:custGeom>
              <a:avLst/>
              <a:gdLst/>
              <a:ahLst/>
              <a:cxnLst>
                <a:cxn ang="0">
                  <a:pos x="867" y="2612"/>
                </a:cxn>
                <a:cxn ang="0">
                  <a:pos x="1094" y="2522"/>
                </a:cxn>
                <a:cxn ang="0">
                  <a:pos x="1016" y="2554"/>
                </a:cxn>
                <a:cxn ang="0">
                  <a:pos x="84" y="0"/>
                </a:cxn>
                <a:cxn ang="0">
                  <a:pos x="0" y="30"/>
                </a:cxn>
                <a:cxn ang="0">
                  <a:pos x="940" y="2584"/>
                </a:cxn>
              </a:cxnLst>
              <a:rect l="0" t="0" r="r" b="b"/>
              <a:pathLst>
                <a:path w="1094" h="2612">
                  <a:moveTo>
                    <a:pt x="867" y="2612"/>
                  </a:moveTo>
                  <a:lnTo>
                    <a:pt x="1094" y="2522"/>
                  </a:lnTo>
                  <a:lnTo>
                    <a:pt x="1016" y="2554"/>
                  </a:lnTo>
                  <a:lnTo>
                    <a:pt x="84" y="0"/>
                  </a:lnTo>
                  <a:lnTo>
                    <a:pt x="0" y="30"/>
                  </a:lnTo>
                  <a:lnTo>
                    <a:pt x="940" y="2584"/>
                  </a:lnTo>
                </a:path>
              </a:pathLst>
            </a:custGeom>
            <a:solidFill>
              <a:srgbClr val="0066FF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>
                <a:solidFill>
                  <a:srgbClr val="000000"/>
                </a:solidFill>
              </a:endParaRPr>
            </a:p>
          </p:txBody>
        </p:sp>
      </p:grpSp>
      <p:sp>
        <p:nvSpPr>
          <p:cNvPr id="39968" name="Oval 32"/>
          <p:cNvSpPr>
            <a:spLocks noChangeArrowheads="1"/>
          </p:cNvSpPr>
          <p:nvPr/>
        </p:nvSpPr>
        <p:spPr bwMode="auto">
          <a:xfrm>
            <a:off x="7235825" y="4797425"/>
            <a:ext cx="71438" cy="2651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69" name="Text Box 33"/>
          <p:cNvSpPr txBox="1">
            <a:spLocks noChangeArrowheads="1"/>
          </p:cNvSpPr>
          <p:nvPr/>
        </p:nvSpPr>
        <p:spPr bwMode="auto">
          <a:xfrm>
            <a:off x="7092950" y="4221163"/>
            <a:ext cx="54610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М</a:t>
            </a:r>
          </a:p>
        </p:txBody>
      </p:sp>
      <p:sp>
        <p:nvSpPr>
          <p:cNvPr id="39975" name="Oval 39"/>
          <p:cNvSpPr>
            <a:spLocks noChangeArrowheads="1"/>
          </p:cNvSpPr>
          <p:nvPr/>
        </p:nvSpPr>
        <p:spPr bwMode="auto">
          <a:xfrm>
            <a:off x="1979613" y="4797425"/>
            <a:ext cx="71437" cy="265113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9976" name="Text Box 40"/>
          <p:cNvSpPr txBox="1">
            <a:spLocks noChangeArrowheads="1"/>
          </p:cNvSpPr>
          <p:nvPr/>
        </p:nvSpPr>
        <p:spPr bwMode="auto">
          <a:xfrm>
            <a:off x="1763713" y="4292600"/>
            <a:ext cx="431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000000"/>
                </a:solidFill>
                <a:latin typeface="Times New Roman" pitchFamily="18" charset="0"/>
              </a:rPr>
              <a:t>Р</a:t>
            </a:r>
          </a:p>
        </p:txBody>
      </p:sp>
      <p:sp>
        <p:nvSpPr>
          <p:cNvPr id="39977" name="Rectangle 41"/>
          <p:cNvSpPr>
            <a:spLocks noChangeArrowheads="1"/>
          </p:cNvSpPr>
          <p:nvPr/>
        </p:nvSpPr>
        <p:spPr bwMode="auto">
          <a:xfrm>
            <a:off x="4211638" y="6165850"/>
            <a:ext cx="4752975" cy="504825"/>
          </a:xfrm>
          <a:prstGeom prst="rect">
            <a:avLst/>
          </a:prstGeom>
          <a:solidFill>
            <a:srgbClr val="FFFF99"/>
          </a:solidFill>
          <a:ln w="9525">
            <a:solidFill>
              <a:srgbClr val="FF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200" b="1" i="1">
                <a:solidFill>
                  <a:srgbClr val="333399"/>
                </a:solidFill>
                <a:latin typeface="Times New Roman" pitchFamily="18" charset="0"/>
              </a:rPr>
              <a:t>Самостоятельно № 314</a:t>
            </a:r>
            <a:r>
              <a:rPr lang="en-US" sz="3200" b="1" i="1">
                <a:solidFill>
                  <a:srgbClr val="006600"/>
                </a:solidFill>
                <a:latin typeface="Times New Roman" pitchFamily="18" charset="0"/>
              </a:rPr>
              <a:t> </a:t>
            </a:r>
            <a:endParaRPr lang="ru-RU" sz="3200" b="1" i="1">
              <a:solidFill>
                <a:srgbClr val="0066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073500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72222E-6 -3.33333E-6 L 0.19688 -0.00416 " pathEditMode="relative" rAng="0" ptsTypes="AA">
                                      <p:cBhvr>
                                        <p:cTn id="11" dur="2000" fill="hold"/>
                                        <p:tgtEl>
                                          <p:spTgt spid="3995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-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7037E-6 L -0.22847 3.7037E-6 " pathEditMode="relative" ptsTypes="AA">
                                      <p:cBhvr>
                                        <p:cTn id="20" dur="2000" fill="hold"/>
                                        <p:tgtEl>
                                          <p:spTgt spid="3996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99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99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2000"/>
                                        <p:tgtEl>
                                          <p:spTgt spid="399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9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99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9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99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99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4" dur="1000"/>
                                        <p:tgtEl>
                                          <p:spTgt spid="39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75" grpId="0" animBg="1"/>
      <p:bldP spid="39976" grpId="0"/>
      <p:bldP spid="39977" grpId="0" animBg="1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653</Words>
  <Application>Microsoft Office PowerPoint</Application>
  <PresentationFormat>Экран (4:3)</PresentationFormat>
  <Paragraphs>113</Paragraphs>
  <Slides>10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Оформление по умолчанию</vt:lpstr>
      <vt:lpstr>1_Оформление по умолчанию</vt:lpstr>
      <vt:lpstr>3_Оформление по умолчанию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р</dc:creator>
  <cp:lastModifiedBy>user</cp:lastModifiedBy>
  <cp:revision>12</cp:revision>
  <dcterms:created xsi:type="dcterms:W3CDTF">2021-05-10T06:16:33Z</dcterms:created>
  <dcterms:modified xsi:type="dcterms:W3CDTF">2021-05-23T09:42:39Z</dcterms:modified>
</cp:coreProperties>
</file>