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  <p:sldMasterId id="2147483702" r:id="rId4"/>
    <p:sldMasterId id="2147483716" r:id="rId5"/>
    <p:sldMasterId id="2147483730" r:id="rId6"/>
    <p:sldMasterId id="2147483744" r:id="rId7"/>
  </p:sldMasterIdLst>
  <p:notesMasterIdLst>
    <p:notesMasterId r:id="rId16"/>
  </p:notesMasterIdLst>
  <p:sldIdLst>
    <p:sldId id="263" r:id="rId8"/>
    <p:sldId id="260" r:id="rId9"/>
    <p:sldId id="261" r:id="rId10"/>
    <p:sldId id="256" r:id="rId11"/>
    <p:sldId id="257" r:id="rId12"/>
    <p:sldId id="262" r:id="rId13"/>
    <p:sldId id="258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67453-4107-4252-9492-BCE0263F74D2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0840B-6DF8-4726-87CD-FFF1393E5D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8481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53E62-E907-40E3-B63E-28C56DABCCB1}" type="slidenum">
              <a:rPr lang="ru-RU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определения числового выражения - переход на следующий слайд (верхняя кнопка)</a:t>
            </a:r>
          </a:p>
          <a:p>
            <a:r>
              <a:rPr lang="ru-RU"/>
              <a:t>Попадая повторно на этот слайд повторяем определение буквенных выражений. Далее:                     Чтобы получить второе определение – нажмите на «Знайку».                                                                  После определения буквенных выражений нажмите на вторую кнопу и Вы перейдете к практическому заданию.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6DD4F-4C42-48E9-A7AA-543CD7DAD391}" type="slidenum">
              <a:rPr lang="ru-RU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определения числового выражения - переход на следующий слайд (верхняя кнопка)</a:t>
            </a:r>
          </a:p>
          <a:p>
            <a:r>
              <a:rPr lang="ru-RU"/>
              <a:t>Попадая повторно на этот слайд повторяем определение буквенных выражений. Далее:                     Чтобы получить второе определение – нажмите на «Знайку».                                                                  После определения буквенных выражений нажмите на вторую кнопу и Вы перейдете к практическому заданию.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D2001-F117-4BC2-9042-6FD68E499948}" type="slidenum">
              <a:rPr lang="ru-RU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Провожу фронтальное рассуждение, результаты на экране появляются после щелчка мыши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327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33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7836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610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6614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8850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324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2337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954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999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792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0218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017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25593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9029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2130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6369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06206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0948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2126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93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040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365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5262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70580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5079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0230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8699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79610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91799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38087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6370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2469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17335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57370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29298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02982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95795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7806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69484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58036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048776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0546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27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4536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79182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4588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140507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5826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6325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0388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84509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4698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12242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46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85600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583249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30979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780337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90571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712344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467489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719280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6151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929053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201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2572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0207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69067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074564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95737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97757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19728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33581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91158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98455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222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867637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87431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76184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37517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56308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082319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242640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5925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45803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309286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48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565472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525075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59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142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9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492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278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121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758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821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7;&#1072;&#1084;&#1086;&#1089;&#1090;&#1086;&#1103;&#1090;&#1077;&#1083;&#1100;&#1085;&#1072;&#1103;%20&#1088;&#1072;&#1073;&#1086;&#1090;&#1072;.doc" TargetMode="External"/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6350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Числовые и буквенные выражения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628800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обучения: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5.2.1.1 Преобразовывать буквенные выражения, используя свойства сложения и умножения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5.2.1.2 Находить значения буквенного выражения по заданным значениям букв.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4365104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урока: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Знает преобразование буквенных выражений.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Умеет находить их значение.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79388" y="260350"/>
            <a:ext cx="7705725" cy="3097213"/>
          </a:xfrm>
          <a:prstGeom prst="wedgeRoundRectCallout">
            <a:avLst>
              <a:gd name="adj1" fmla="val 45981"/>
              <a:gd name="adj2" fmla="val 65685"/>
              <a:gd name="adj3" fmla="val 16667"/>
            </a:avLst>
          </a:prstGeom>
          <a:solidFill>
            <a:srgbClr val="FFD1FF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Числовые выражения – это такие выражения, которые составлены из чисел, знаков математических действий и скобок.</a:t>
            </a:r>
          </a:p>
        </p:txBody>
      </p:sp>
      <p:sp>
        <p:nvSpPr>
          <p:cNvPr id="410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333375"/>
            <a:ext cx="576262" cy="576263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1</a:t>
            </a:r>
            <a:endParaRPr lang="ru-RU" sz="2400" b="1">
              <a:solidFill>
                <a:srgbClr val="FFFFFF"/>
              </a:solidFill>
            </a:endParaRPr>
          </a:p>
        </p:txBody>
      </p:sp>
      <p:sp>
        <p:nvSpPr>
          <p:cNvPr id="410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1125538"/>
            <a:ext cx="576262" cy="576262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2</a:t>
            </a:r>
            <a:endParaRPr lang="ru-RU" sz="2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229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179388" y="981075"/>
            <a:ext cx="6950075" cy="3240088"/>
          </a:xfrm>
          <a:prstGeom prst="wedgeRoundRectCallout">
            <a:avLst>
              <a:gd name="adj1" fmla="val 56875"/>
              <a:gd name="adj2" fmla="val 36185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Georgia" pitchFamily="18" charset="0"/>
              </a:rPr>
              <a:t>Буквенные выражения – это выражения, составленные из чисел, букв, знаков математических действий и скобок.</a:t>
            </a:r>
          </a:p>
        </p:txBody>
      </p:sp>
      <p:sp>
        <p:nvSpPr>
          <p:cNvPr id="4710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333375"/>
            <a:ext cx="576262" cy="576263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1</a:t>
            </a:r>
            <a:endParaRPr lang="ru-RU" sz="2400" b="1">
              <a:solidFill>
                <a:srgbClr val="FFFFFF"/>
              </a:solidFill>
            </a:endParaRPr>
          </a:p>
        </p:txBody>
      </p:sp>
      <p:sp>
        <p:nvSpPr>
          <p:cNvPr id="4711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1125538"/>
            <a:ext cx="576262" cy="576262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2</a:t>
            </a:r>
            <a:endParaRPr lang="ru-RU" sz="2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66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1888" y="4292600"/>
            <a:ext cx="1662112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2" name="Picture 6" descr="dd36efffaa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12875"/>
            <a:ext cx="2428875" cy="3960813"/>
          </a:xfrm>
          <a:prstGeom prst="rect">
            <a:avLst/>
          </a:prstGeom>
          <a:noFill/>
        </p:spPr>
      </p:pic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250825" y="188913"/>
            <a:ext cx="8893175" cy="576262"/>
          </a:xfrm>
          <a:prstGeom prst="wedgeRoundRectCallout">
            <a:avLst>
              <a:gd name="adj1" fmla="val -30898"/>
              <a:gd name="adj2" fmla="val 211708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Реши задачу, составляя числовое выражение: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697038" y="1052513"/>
            <a:ext cx="7462837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Коля из 5 «Б» класса собрал 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</a:rPr>
              <a:t>140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вкладышей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   к жвачкам, а пятеро его одноклассников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   собрали по 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</a:rPr>
              <a:t>22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вкладыша. Родители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   поднатужились и купили этим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   одноклассникам еще 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</a:rPr>
              <a:t>65 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жвачек, чтобы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   они обогнали Колю. Сколько теперь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   вкладышей от жвачек в 5 «Б» классе?</a:t>
            </a:r>
            <a:endParaRPr lang="ru-RU" sz="28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4348" name="Group 12"/>
          <p:cNvGrpSpPr>
            <a:grpSpLocks/>
          </p:cNvGrpSpPr>
          <p:nvPr/>
        </p:nvGrpSpPr>
        <p:grpSpPr bwMode="auto">
          <a:xfrm>
            <a:off x="2268538" y="4149725"/>
            <a:ext cx="1152525" cy="431800"/>
            <a:chOff x="1655" y="2614"/>
            <a:chExt cx="726" cy="272"/>
          </a:xfrm>
        </p:grpSpPr>
        <p:sp>
          <p:nvSpPr>
            <p:cNvPr id="14346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655" y="2614"/>
              <a:ext cx="726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i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22  5</a:t>
              </a:r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2109" y="2750"/>
              <a:ext cx="46" cy="4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492500" y="4149725"/>
            <a:ext cx="430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- было у одноклассников</a:t>
            </a:r>
          </a:p>
        </p:txBody>
      </p:sp>
      <p:grpSp>
        <p:nvGrpSpPr>
          <p:cNvPr id="14353" name="Group 17"/>
          <p:cNvGrpSpPr>
            <a:grpSpLocks/>
          </p:cNvGrpSpPr>
          <p:nvPr/>
        </p:nvGrpSpPr>
        <p:grpSpPr bwMode="auto">
          <a:xfrm>
            <a:off x="2268538" y="4797425"/>
            <a:ext cx="2447925" cy="431800"/>
            <a:chOff x="1474" y="3158"/>
            <a:chExt cx="1542" cy="272"/>
          </a:xfrm>
        </p:grpSpPr>
        <p:sp>
          <p:nvSpPr>
            <p:cNvPr id="14351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474" y="3158"/>
              <a:ext cx="1542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i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22  5 + 65</a:t>
              </a:r>
            </a:p>
          </p:txBody>
        </p:sp>
        <p:sp>
          <p:nvSpPr>
            <p:cNvPr id="14352" name="Oval 16"/>
            <p:cNvSpPr>
              <a:spLocks noChangeArrowheads="1"/>
            </p:cNvSpPr>
            <p:nvPr/>
          </p:nvSpPr>
          <p:spPr bwMode="auto">
            <a:xfrm>
              <a:off x="1973" y="3294"/>
              <a:ext cx="45" cy="4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4859338" y="4797425"/>
            <a:ext cx="143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- стало</a:t>
            </a:r>
          </a:p>
        </p:txBody>
      </p: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2916238" y="5876925"/>
            <a:ext cx="2447925" cy="431800"/>
            <a:chOff x="1474" y="3158"/>
            <a:chExt cx="1542" cy="272"/>
          </a:xfrm>
        </p:grpSpPr>
        <p:sp>
          <p:nvSpPr>
            <p:cNvPr id="1435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1474" y="3158"/>
              <a:ext cx="1542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i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22  5 + 65</a:t>
              </a:r>
            </a:p>
          </p:txBody>
        </p:sp>
        <p:sp>
          <p:nvSpPr>
            <p:cNvPr id="14357" name="Oval 21"/>
            <p:cNvSpPr>
              <a:spLocks noChangeArrowheads="1"/>
            </p:cNvSpPr>
            <p:nvPr/>
          </p:nvSpPr>
          <p:spPr bwMode="auto">
            <a:xfrm>
              <a:off x="1973" y="3294"/>
              <a:ext cx="45" cy="4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395288" y="5876925"/>
            <a:ext cx="235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Всего стало:</a:t>
            </a:r>
          </a:p>
        </p:txBody>
      </p:sp>
      <p:sp>
        <p:nvSpPr>
          <p:cNvPr id="14360" name="WordArt 24"/>
          <p:cNvSpPr>
            <a:spLocks noChangeArrowheads="1" noChangeShapeType="1" noTextEdit="1"/>
          </p:cNvSpPr>
          <p:nvPr/>
        </p:nvSpPr>
        <p:spPr bwMode="auto">
          <a:xfrm>
            <a:off x="2771775" y="5876925"/>
            <a:ext cx="1444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</a:t>
            </a:r>
          </a:p>
        </p:txBody>
      </p:sp>
      <p:sp>
        <p:nvSpPr>
          <p:cNvPr id="14362" name="WordArt 26"/>
          <p:cNvSpPr>
            <a:spLocks noChangeArrowheads="1" noChangeShapeType="1" noTextEdit="1"/>
          </p:cNvSpPr>
          <p:nvPr/>
        </p:nvSpPr>
        <p:spPr bwMode="auto">
          <a:xfrm>
            <a:off x="5364163" y="5949950"/>
            <a:ext cx="1444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4364" name="WordArt 28"/>
          <p:cNvSpPr>
            <a:spLocks noChangeArrowheads="1" noChangeShapeType="1" noTextEdit="1"/>
          </p:cNvSpPr>
          <p:nvPr/>
        </p:nvSpPr>
        <p:spPr bwMode="auto">
          <a:xfrm>
            <a:off x="5651500" y="5876925"/>
            <a:ext cx="18732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+ 140 =</a:t>
            </a:r>
          </a:p>
        </p:txBody>
      </p:sp>
      <p:sp>
        <p:nvSpPr>
          <p:cNvPr id="14366" name="AutoShape 30"/>
          <p:cNvSpPr>
            <a:spLocks noChangeArrowheads="1"/>
          </p:cNvSpPr>
          <p:nvPr/>
        </p:nvSpPr>
        <p:spPr bwMode="auto">
          <a:xfrm>
            <a:off x="7488238" y="5368925"/>
            <a:ext cx="1655762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>
                <a:solidFill>
                  <a:srgbClr val="333399"/>
                </a:solidFill>
                <a:latin typeface="Times New Roman" pitchFamily="18" charset="0"/>
              </a:rPr>
              <a:t>315</a:t>
            </a:r>
          </a:p>
        </p:txBody>
      </p:sp>
    </p:spTree>
    <p:extLst>
      <p:ext uri="{BB962C8B-B14F-4D97-AF65-F5344CB8AC3E}">
        <p14:creationId xmlns:p14="http://schemas.microsoft.com/office/powerpoint/2010/main" xmlns="" val="289640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0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4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76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92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92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200"/>
                            </p:stCondLst>
                            <p:childTnLst>
                              <p:par>
                                <p:cTn id="4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400"/>
                            </p:stCondLst>
                            <p:childTnLst>
                              <p:par>
                                <p:cTn id="5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43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43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43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  <p:bldP spid="14349" grpId="0"/>
      <p:bldP spid="14354" grpId="0"/>
      <p:bldP spid="14358" grpId="0"/>
      <p:bldP spid="14360" grpId="0" animBg="1"/>
      <p:bldP spid="14362" grpId="0" animBg="1"/>
      <p:bldP spid="14364" grpId="0" animBg="1"/>
      <p:bldP spid="143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Рисунок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323850" y="188913"/>
            <a:ext cx="8389938" cy="576262"/>
          </a:xfrm>
          <a:prstGeom prst="wedgeRoundRectCallout">
            <a:avLst>
              <a:gd name="adj1" fmla="val 39213"/>
              <a:gd name="adj2" fmla="val 400690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333399"/>
                </a:solidFill>
                <a:latin typeface="Georgia" pitchFamily="18" charset="0"/>
              </a:rPr>
              <a:t>Выбери выражение, подходящее к задаче:</a:t>
            </a:r>
            <a:endParaRPr lang="ru-RU" sz="24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6402" name="Group 18"/>
          <p:cNvGrpSpPr>
            <a:grpSpLocks/>
          </p:cNvGrpSpPr>
          <p:nvPr/>
        </p:nvGrpSpPr>
        <p:grpSpPr bwMode="auto">
          <a:xfrm>
            <a:off x="179388" y="979488"/>
            <a:ext cx="5472112" cy="647700"/>
            <a:chOff x="204" y="890"/>
            <a:chExt cx="3447" cy="408"/>
          </a:xfrm>
        </p:grpSpPr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204" y="890"/>
              <a:ext cx="344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i="1">
                  <a:solidFill>
                    <a:srgbClr val="006600"/>
                  </a:solidFill>
                  <a:latin typeface="Times New Roman" pitchFamily="18" charset="0"/>
                </a:rPr>
                <a:t>30 + 30  6 + (30 + 30  6)  5</a:t>
              </a:r>
            </a:p>
          </p:txBody>
        </p:sp>
        <p:sp>
          <p:nvSpPr>
            <p:cNvPr id="16393" name="Oval 9"/>
            <p:cNvSpPr>
              <a:spLocks noChangeArrowheads="1"/>
            </p:cNvSpPr>
            <p:nvPr/>
          </p:nvSpPr>
          <p:spPr bwMode="auto">
            <a:xfrm>
              <a:off x="1383" y="1071"/>
              <a:ext cx="45" cy="4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6394" name="Oval 10"/>
            <p:cNvSpPr>
              <a:spLocks noChangeArrowheads="1"/>
            </p:cNvSpPr>
            <p:nvPr/>
          </p:nvSpPr>
          <p:spPr bwMode="auto">
            <a:xfrm>
              <a:off x="2789" y="1071"/>
              <a:ext cx="45" cy="4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6395" name="Oval 11"/>
            <p:cNvSpPr>
              <a:spLocks noChangeArrowheads="1"/>
            </p:cNvSpPr>
            <p:nvPr/>
          </p:nvSpPr>
          <p:spPr bwMode="auto">
            <a:xfrm>
              <a:off x="3107" y="1071"/>
              <a:ext cx="45" cy="4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6408" name="Group 24"/>
          <p:cNvGrpSpPr>
            <a:grpSpLocks/>
          </p:cNvGrpSpPr>
          <p:nvPr/>
        </p:nvGrpSpPr>
        <p:grpSpPr bwMode="auto">
          <a:xfrm>
            <a:off x="179388" y="1843088"/>
            <a:ext cx="5472112" cy="647700"/>
            <a:chOff x="204" y="1434"/>
            <a:chExt cx="3447" cy="408"/>
          </a:xfrm>
        </p:grpSpPr>
        <p:sp>
          <p:nvSpPr>
            <p:cNvPr id="16404" name="Rectangle 20"/>
            <p:cNvSpPr>
              <a:spLocks noChangeArrowheads="1"/>
            </p:cNvSpPr>
            <p:nvPr/>
          </p:nvSpPr>
          <p:spPr bwMode="auto">
            <a:xfrm>
              <a:off x="204" y="1434"/>
              <a:ext cx="344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i="1">
                  <a:solidFill>
                    <a:srgbClr val="006600"/>
                  </a:solidFill>
                  <a:latin typeface="Times New Roman" pitchFamily="18" charset="0"/>
                </a:rPr>
                <a:t> 30 + 30 : 6 + (30 + 30  6) : 5</a:t>
              </a:r>
            </a:p>
          </p:txBody>
        </p:sp>
        <p:sp>
          <p:nvSpPr>
            <p:cNvPr id="16406" name="Oval 22"/>
            <p:cNvSpPr>
              <a:spLocks noChangeArrowheads="1"/>
            </p:cNvSpPr>
            <p:nvPr/>
          </p:nvSpPr>
          <p:spPr bwMode="auto">
            <a:xfrm>
              <a:off x="2835" y="1616"/>
              <a:ext cx="45" cy="4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179388" y="2708275"/>
            <a:ext cx="5472112" cy="647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6600"/>
                </a:solidFill>
                <a:latin typeface="Times New Roman" pitchFamily="18" charset="0"/>
              </a:rPr>
              <a:t>30 + 30 : 6 + (30 + 30 : 6) : 5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0" y="3622675"/>
            <a:ext cx="712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В доме пятиклассника Коли живет кот.</a:t>
            </a:r>
            <a:endParaRPr lang="ru-RU" sz="28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6415" name="Picture 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692150"/>
            <a:ext cx="1865312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0" y="4076700"/>
            <a:ext cx="6851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За год ему скормили 30 кг рыбы,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колбасы – в 6 раз меньше, чем рыбы,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а «Вискаса» - в 5 раз меньше, чем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рыбы и колбасы  вместе. Сколько всего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рыбы, колбасы и «Вискаса» скормили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коту за год?</a:t>
            </a:r>
            <a:endParaRPr lang="ru-RU" sz="28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417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003800" y="6308725"/>
            <a:ext cx="1763713" cy="360363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Проверим</a:t>
            </a:r>
          </a:p>
        </p:txBody>
      </p:sp>
    </p:spTree>
    <p:extLst>
      <p:ext uri="{BB962C8B-B14F-4D97-AF65-F5344CB8AC3E}">
        <p14:creationId xmlns:p14="http://schemas.microsoft.com/office/powerpoint/2010/main" xmlns="" val="107990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6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6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6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4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6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6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6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20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6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6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6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280"/>
                            </p:stCondLst>
                            <p:childTnLst>
                              <p:par>
                                <p:cTn id="5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6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6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6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60"/>
                            </p:stCondLst>
                            <p:childTnLst>
                              <p:par>
                                <p:cTn id="6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6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6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6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800"/>
                            </p:stCondLst>
                            <p:childTnLst>
                              <p:par>
                                <p:cTn id="7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6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6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64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1FF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4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Рисунок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23850" y="188913"/>
            <a:ext cx="8389938" cy="1223962"/>
          </a:xfrm>
          <a:prstGeom prst="wedgeRoundRectCallout">
            <a:avLst>
              <a:gd name="adj1" fmla="val 36167"/>
              <a:gd name="adj2" fmla="val 163231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333399"/>
                </a:solidFill>
                <a:latin typeface="Georgia" pitchFamily="18" charset="0"/>
              </a:rPr>
              <a:t>Найди значение выражения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>
                <a:solidFill>
                  <a:srgbClr val="FF0000"/>
                </a:solidFill>
                <a:latin typeface="Times New Roman" pitchFamily="18" charset="0"/>
              </a:rPr>
              <a:t>3х + 121</a:t>
            </a:r>
            <a:r>
              <a:rPr lang="ru-RU" sz="4800" b="1" i="1">
                <a:solidFill>
                  <a:srgbClr val="333399"/>
                </a:solidFill>
                <a:latin typeface="Times New Roman" pitchFamily="18" charset="0"/>
              </a:rPr>
              <a:t>, </a:t>
            </a:r>
            <a:r>
              <a:rPr lang="ru-RU" sz="2800" b="1" i="1">
                <a:solidFill>
                  <a:srgbClr val="333399"/>
                </a:solidFill>
                <a:latin typeface="Georgia" pitchFamily="18" charset="0"/>
              </a:rPr>
              <a:t>если…</a:t>
            </a:r>
            <a:endParaRPr lang="ru-RU" sz="4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252413" y="1773238"/>
            <a:ext cx="16557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12,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052638" y="1773238"/>
            <a:ext cx="68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то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2771775" y="1773238"/>
            <a:ext cx="23764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3х + 121 =</a:t>
            </a:r>
          </a:p>
        </p:txBody>
      </p:sp>
      <p:grpSp>
        <p:nvGrpSpPr>
          <p:cNvPr id="11276" name="Group 12"/>
          <p:cNvGrpSpPr>
            <a:grpSpLocks/>
          </p:cNvGrpSpPr>
          <p:nvPr/>
        </p:nvGrpSpPr>
        <p:grpSpPr bwMode="auto">
          <a:xfrm>
            <a:off x="5219700" y="1773238"/>
            <a:ext cx="2736850" cy="431800"/>
            <a:chOff x="1519" y="2387"/>
            <a:chExt cx="1905" cy="272"/>
          </a:xfrm>
        </p:grpSpPr>
        <p:sp>
          <p:nvSpPr>
            <p:cNvPr id="11274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519" y="2387"/>
              <a:ext cx="1905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i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  12 + 121 =</a:t>
              </a:r>
            </a:p>
          </p:txBody>
        </p:sp>
        <p:sp>
          <p:nvSpPr>
            <p:cNvPr id="11275" name="Oval 11"/>
            <p:cNvSpPr>
              <a:spLocks noChangeArrowheads="1"/>
            </p:cNvSpPr>
            <p:nvPr/>
          </p:nvSpPr>
          <p:spPr bwMode="auto">
            <a:xfrm>
              <a:off x="1746" y="2478"/>
              <a:ext cx="90" cy="77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7488238" y="1341438"/>
            <a:ext cx="1655762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>
                <a:solidFill>
                  <a:srgbClr val="333399"/>
                </a:solidFill>
                <a:latin typeface="Times New Roman" pitchFamily="18" charset="0"/>
              </a:rPr>
              <a:t>157</a:t>
            </a:r>
          </a:p>
        </p:txBody>
      </p:sp>
      <p:sp>
        <p:nvSpPr>
          <p:cNvPr id="11278" name="WordArt 14"/>
          <p:cNvSpPr>
            <a:spLocks noChangeArrowheads="1" noChangeShapeType="1" noTextEdit="1"/>
          </p:cNvSpPr>
          <p:nvPr/>
        </p:nvSpPr>
        <p:spPr bwMode="auto">
          <a:xfrm>
            <a:off x="250825" y="2924175"/>
            <a:ext cx="16557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15,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979613" y="2997200"/>
            <a:ext cx="68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то</a:t>
            </a:r>
          </a:p>
        </p:txBody>
      </p:sp>
      <p:sp>
        <p:nvSpPr>
          <p:cNvPr id="11280" name="WordArt 16"/>
          <p:cNvSpPr>
            <a:spLocks noChangeArrowheads="1" noChangeShapeType="1" noTextEdit="1"/>
          </p:cNvSpPr>
          <p:nvPr/>
        </p:nvSpPr>
        <p:spPr bwMode="auto">
          <a:xfrm>
            <a:off x="2843213" y="3211513"/>
            <a:ext cx="649287" cy="71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...</a:t>
            </a:r>
          </a:p>
        </p:txBody>
      </p:sp>
      <p:sp>
        <p:nvSpPr>
          <p:cNvPr id="11281" name="WordArt 17"/>
          <p:cNvSpPr>
            <a:spLocks noChangeArrowheads="1" noChangeShapeType="1" noTextEdit="1"/>
          </p:cNvSpPr>
          <p:nvPr/>
        </p:nvSpPr>
        <p:spPr bwMode="auto">
          <a:xfrm>
            <a:off x="250825" y="4005263"/>
            <a:ext cx="16557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20,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979613" y="3933825"/>
            <a:ext cx="68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то</a:t>
            </a:r>
          </a:p>
        </p:txBody>
      </p:sp>
      <p:sp>
        <p:nvSpPr>
          <p:cNvPr id="11283" name="WordArt 19"/>
          <p:cNvSpPr>
            <a:spLocks noChangeArrowheads="1" noChangeShapeType="1" noTextEdit="1"/>
          </p:cNvSpPr>
          <p:nvPr/>
        </p:nvSpPr>
        <p:spPr bwMode="auto">
          <a:xfrm>
            <a:off x="2771775" y="4221163"/>
            <a:ext cx="649288" cy="71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...</a:t>
            </a:r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>
            <a:off x="3708400" y="2492375"/>
            <a:ext cx="1655763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>
                <a:solidFill>
                  <a:srgbClr val="333399"/>
                </a:solidFill>
                <a:latin typeface="Times New Roman" pitchFamily="18" charset="0"/>
              </a:rPr>
              <a:t>166</a:t>
            </a:r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3635375" y="3429000"/>
            <a:ext cx="1655763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>
                <a:solidFill>
                  <a:srgbClr val="333399"/>
                </a:solidFill>
                <a:latin typeface="Times New Roman" pitchFamily="18" charset="0"/>
              </a:rPr>
              <a:t>181</a:t>
            </a:r>
          </a:p>
        </p:txBody>
      </p:sp>
      <p:sp>
        <p:nvSpPr>
          <p:cNvPr id="11286" name="WordArt 22"/>
          <p:cNvSpPr>
            <a:spLocks noChangeArrowheads="1" noChangeShapeType="1" noTextEdit="1"/>
          </p:cNvSpPr>
          <p:nvPr/>
        </p:nvSpPr>
        <p:spPr bwMode="auto">
          <a:xfrm>
            <a:off x="1187450" y="5300663"/>
            <a:ext cx="5040313" cy="1036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xmlns="" val="95722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2" grpId="0"/>
      <p:bldP spid="11273" grpId="0" animBg="1"/>
      <p:bldP spid="11277" grpId="0" animBg="1"/>
      <p:bldP spid="11278" grpId="0" animBg="1"/>
      <p:bldP spid="11279" grpId="0"/>
      <p:bldP spid="11280" grpId="0" animBg="1"/>
      <p:bldP spid="11281" grpId="0" animBg="1"/>
      <p:bldP spid="11282" grpId="0"/>
      <p:bldP spid="11283" grpId="0" animBg="1"/>
      <p:bldP spid="11284" grpId="0" animBg="1"/>
      <p:bldP spid="11285" grpId="0" animBg="1"/>
      <p:bldP spid="112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15913"/>
            <a:ext cx="8229600" cy="1143001"/>
          </a:xfrm>
        </p:spPr>
        <p:txBody>
          <a:bodyPr/>
          <a:lstStyle/>
          <a:p>
            <a:r>
              <a:rPr lang="ru-RU" sz="2800" b="1" i="1" dirty="0">
                <a:solidFill>
                  <a:schemeClr val="accent2"/>
                </a:solidFill>
                <a:latin typeface="Georgia" pitchFamily="18" charset="0"/>
              </a:rPr>
              <a:t>Самостоятельная работа.</a:t>
            </a:r>
          </a:p>
        </p:txBody>
      </p:sp>
      <p:graphicFrame>
        <p:nvGraphicFramePr>
          <p:cNvPr id="43064" name="Group 56"/>
          <p:cNvGraphicFramePr>
            <a:graphicFrameLocks noGrp="1"/>
          </p:cNvGraphicFramePr>
          <p:nvPr>
            <p:ph idx="1"/>
          </p:nvPr>
        </p:nvGraphicFramePr>
        <p:xfrm>
          <a:off x="0" y="620713"/>
          <a:ext cx="9144000" cy="6197918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Georgia" pitchFamily="18" charset="0"/>
                        </a:rPr>
                        <a:t>1 вариант.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Georgia" pitchFamily="18" charset="0"/>
                        </a:rPr>
                        <a:t>2 вариант.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5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Решите задачу.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Три банана можно купить за т рублей, а три апельсина – за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п рублей. На сколько один банан дороже апельсина?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Вычислите при т = 18, п = 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Решите задачу.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Стол стоил а рублей, а стул – </a:t>
                      </a:r>
                      <a:endParaRPr kumimoji="0" lang="en-US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b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рублей. На сколько стол дешевле четырех стульев?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Вычислите при 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= 1120,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 = 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8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Решите задачу, составив числовое выражение.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В 1 цехе работает 46 чел., во втором – в 2 раза больше, чем в первом, в 3 – на 19 меньше, чем в 1 и во 2. Сколько всего человек работает в трёх цехах?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Решите задачу, составив числовое выражение.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У товарного поезда 57 вагонов, у пассажирского – в 3 раза меньше, у электрички – на 15 меньше чем у товарного и пассажирского вместе. Сколько вагонов у всех поездов?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65" name="AutoShape 57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7308850" y="188913"/>
            <a:ext cx="1401763" cy="360362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Печать</a:t>
            </a:r>
          </a:p>
        </p:txBody>
      </p:sp>
    </p:spTree>
    <p:extLst>
      <p:ext uri="{BB962C8B-B14F-4D97-AF65-F5344CB8AC3E}">
        <p14:creationId xmlns:p14="http://schemas.microsoft.com/office/powerpoint/2010/main" xmlns="" val="412709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5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99592" y="219998"/>
            <a:ext cx="75963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Рефлексия.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Ребята, скажите пожалуйста: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Вам понравился урок?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Поднимите зеленую карточку, если Вам все было понятно.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Поднимите желтую карточку, если не до конца разобрались в том, что делали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Поднимите красную карточку, если совсем ничего не поняли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712" y="4581128"/>
            <a:ext cx="3692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ДОМА: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 5;  №72       №73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645</Words>
  <Application>Microsoft Office PowerPoint</Application>
  <PresentationFormat>Экран (4:3)</PresentationFormat>
  <Paragraphs>89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5_Оформление по умолчанию</vt:lpstr>
      <vt:lpstr>6_Оформление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Самостоятельная работа.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</dc:creator>
  <cp:lastModifiedBy>user</cp:lastModifiedBy>
  <cp:revision>11</cp:revision>
  <dcterms:created xsi:type="dcterms:W3CDTF">2021-05-10T05:40:13Z</dcterms:created>
  <dcterms:modified xsi:type="dcterms:W3CDTF">2021-05-23T09:39:16Z</dcterms:modified>
</cp:coreProperties>
</file>